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66" r:id="rId4"/>
    <p:sldMasterId id="2147483668" r:id="rId5"/>
    <p:sldMasterId id="2147483840" r:id="rId6"/>
    <p:sldMasterId id="2147483842" r:id="rId7"/>
  </p:sldMasterIdLst>
  <p:notesMasterIdLst>
    <p:notesMasterId r:id="rId31"/>
  </p:notesMasterIdLst>
  <p:handoutMasterIdLst>
    <p:handoutMasterId r:id="rId32"/>
  </p:handoutMasterIdLst>
  <p:sldIdLst>
    <p:sldId id="256" r:id="rId8"/>
    <p:sldId id="424" r:id="rId9"/>
    <p:sldId id="425" r:id="rId10"/>
    <p:sldId id="426" r:id="rId11"/>
    <p:sldId id="438" r:id="rId12"/>
    <p:sldId id="439" r:id="rId13"/>
    <p:sldId id="440" r:id="rId14"/>
    <p:sldId id="420" r:id="rId15"/>
    <p:sldId id="422" r:id="rId16"/>
    <p:sldId id="380" r:id="rId17"/>
    <p:sldId id="358" r:id="rId18"/>
    <p:sldId id="373" r:id="rId19"/>
    <p:sldId id="374" r:id="rId20"/>
    <p:sldId id="415" r:id="rId21"/>
    <p:sldId id="416" r:id="rId22"/>
    <p:sldId id="417" r:id="rId23"/>
    <p:sldId id="375" r:id="rId24"/>
    <p:sldId id="376" r:id="rId25"/>
    <p:sldId id="418" r:id="rId26"/>
    <p:sldId id="377" r:id="rId27"/>
    <p:sldId id="378" r:id="rId28"/>
    <p:sldId id="379" r:id="rId29"/>
    <p:sldId id="260" r:id="rId30"/>
  </p:sldIdLst>
  <p:sldSz cx="9144000" cy="6858000" type="screen4x3"/>
  <p:notesSz cx="7315200" cy="96012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6633"/>
    <a:srgbClr val="CC9900"/>
    <a:srgbClr val="FFCC00"/>
    <a:srgbClr val="808000"/>
    <a:srgbClr val="006699"/>
    <a:srgbClr val="0099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87" autoAdjust="0"/>
  </p:normalViewPr>
  <p:slideViewPr>
    <p:cSldViewPr snapToGrid="0" snapToObjects="1">
      <p:cViewPr varScale="1">
        <p:scale>
          <a:sx n="68" d="100"/>
          <a:sy n="68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yala\Documents\COMUNICADOS\grafica%20comparati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solidFill>
                  <a:sysClr val="windowText" lastClr="000000"/>
                </a:solidFill>
              </a:rPr>
              <a:t>PORCENTAJE DE AVANCE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6166876972777207"/>
          <c:y val="6.8032175211055659E-2"/>
          <c:w val="0.5937848696793202"/>
          <c:h val="0.8489295117961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Hoja1!$N$1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Hoja1!$L$2:$L$6</c:f>
              <c:strCache>
                <c:ptCount val="5"/>
                <c:pt idx="0">
                  <c:v>5.- CONTROL DE BIENES MUEBLES.
29 de 86</c:v>
                </c:pt>
                <c:pt idx="1">
                  <c:v>4.- CONTROL DE BIENES INMUEBLES.
47 de 86</c:v>
                </c:pt>
                <c:pt idx="2">
                  <c:v>3.- REINTEGROS DE RECURSOS FEDERALIZADOS 
NO EJERCIDOS.
66 de 86</c:v>
                </c:pt>
                <c:pt idx="3">
                  <c:v>2.- ACTA DE INICIO DE AUDITORÍA.
79 de 86</c:v>
                </c:pt>
                <c:pt idx="4">
                  <c:v>1.- ORDEN DE AUDITORÍA.
86 de 86
</c:v>
                </c:pt>
              </c:strCache>
            </c:strRef>
          </c:cat>
          <c:val>
            <c:numRef>
              <c:f>Hoja1!$N$2:$N$6</c:f>
              <c:numCache>
                <c:formatCode>0%</c:formatCode>
                <c:ptCount val="5"/>
                <c:pt idx="0">
                  <c:v>3.4883720930232558E-2</c:v>
                </c:pt>
                <c:pt idx="1">
                  <c:v>0.16279069767441862</c:v>
                </c:pt>
                <c:pt idx="2">
                  <c:v>0.52325581395348841</c:v>
                </c:pt>
                <c:pt idx="3">
                  <c:v>0.83720930232558144</c:v>
                </c:pt>
                <c:pt idx="4">
                  <c:v>0.94186046511627908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1B-4BBB-9807-A4E6131FA4A4}"/>
            </c:ext>
          </c:extLst>
        </c:ser>
        <c:ser>
          <c:idx val="1"/>
          <c:order val="1"/>
          <c:tx>
            <c:strRef>
              <c:f>Hoja1!$O$1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Hoja1!$L$2:$L$6</c:f>
              <c:strCache>
                <c:ptCount val="5"/>
                <c:pt idx="0">
                  <c:v>5.- CONTROL DE BIENES MUEBLES.
29 de 86</c:v>
                </c:pt>
                <c:pt idx="1">
                  <c:v>4.- CONTROL DE BIENES INMUEBLES.
47 de 86</c:v>
                </c:pt>
                <c:pt idx="2">
                  <c:v>3.- REINTEGROS DE RECURSOS FEDERALIZADOS 
NO EJERCIDOS.
66 de 86</c:v>
                </c:pt>
                <c:pt idx="3">
                  <c:v>2.- ACTA DE INICIO DE AUDITORÍA.
79 de 86</c:v>
                </c:pt>
                <c:pt idx="4">
                  <c:v>1.- ORDEN DE AUDITORÍA.
86 de 86
</c:v>
                </c:pt>
              </c:strCache>
            </c:strRef>
          </c:cat>
          <c:val>
            <c:numRef>
              <c:f>Hoja1!$O$2:$O$6</c:f>
              <c:numCache>
                <c:formatCode>0%</c:formatCode>
                <c:ptCount val="5"/>
                <c:pt idx="0">
                  <c:v>0.38372093023255816</c:v>
                </c:pt>
                <c:pt idx="1">
                  <c:v>0.46511627906976744</c:v>
                </c:pt>
                <c:pt idx="2">
                  <c:v>0.27906976744186046</c:v>
                </c:pt>
                <c:pt idx="3">
                  <c:v>8.1395348837209308E-2</c:v>
                </c:pt>
                <c:pt idx="4">
                  <c:v>5.8139534883720929E-2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1B-4BBB-9807-A4E6131FA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63369008"/>
        <c:axId val="663369568"/>
      </c:barChart>
      <c:catAx>
        <c:axId val="66336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63369568"/>
        <c:crosses val="autoZero"/>
        <c:auto val="1"/>
        <c:lblAlgn val="ctr"/>
        <c:lblOffset val="100"/>
        <c:noMultiLvlLbl val="0"/>
      </c:catAx>
      <c:valAx>
        <c:axId val="66336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6336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  <a:scene3d>
      <a:camera prst="orthographicFront"/>
      <a:lightRig rig="threePt" dir="t"/>
    </a:scene3d>
    <a:sp3d>
      <a:bevelB prst="angle"/>
    </a:sp3d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984C7E87-8D24-4B88-AD77-D04AE8339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0A971DE-B92B-4722-8EBA-AA40991F1D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8926A6-73C2-4A34-9AD3-9B4EB4CC8E57}" type="datetimeFigureOut">
              <a:rPr lang="es-MX"/>
              <a:pPr>
                <a:defRPr/>
              </a:pPr>
              <a:t>12/09/2019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DA9DEB0-3DE6-4F3D-9C3A-D317911FED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3940E64-427D-4F3D-96E6-B6B8F670C2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9F994E-8E08-4AD9-BECD-660EEA2962CE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84740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79C56DA4-DC93-40E7-90DC-D88D84D819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F6F700A-287B-4442-86D7-0FE9978135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1344384D-2250-4EA5-B606-42F0004453CF}" type="datetimeFigureOut">
              <a:rPr lang="es-MX"/>
              <a:pPr>
                <a:defRPr/>
              </a:pPr>
              <a:t>12/09/2019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="" xmlns:a16="http://schemas.microsoft.com/office/drawing/2014/main" id="{B6E5B2B8-1D78-4058-8FAC-AACDE548E1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="" xmlns:a16="http://schemas.microsoft.com/office/drawing/2014/main" id="{155B57DE-F571-4685-AF4C-A07AC8EDC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DAFD57E-94BF-485E-B81F-C7AB1DD463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AED123-FC03-4A77-8C80-368D821B5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BC0F55B-90CD-455A-9A20-AD866A9938F3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046367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A7E12A-1DFA-4354-86A5-244110E2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6DC0C6-3B4B-4D8C-9D47-1C9F059332F1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66AAC25-ACF1-4D22-93D7-6F9B5ECD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19A83D5-2BF0-4118-90F6-B1D23284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46E6772-F20A-4114-9BB8-8FB8320DD62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1452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291BCC7-B0E0-4483-96C3-4C4280F2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70DFAD-1B9C-4241-AC21-2A88ED3C57F4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9149E8-526C-4A44-8ADB-8005B564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E4E38F-8171-422F-8CF0-5490D528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5729C9B-0CBA-4A91-AF3B-92107212B15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1980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3A3DB55-BB1C-4549-B170-72554F87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FEED21-0933-445A-BA3E-4A5006EEAFE4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BBD78E-4BE5-47B6-A924-6E77DEA9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A9FC9F-2CA8-44BA-BEC4-DC5E2BAE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F78C749-3540-46C3-8BD2-40C80D67B061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5752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28EA3F5-E3A8-48C0-812C-AD870585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26AAFF-0D81-4A7B-8C85-98725FA66078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147F01-A9B5-4F92-90F1-E9388137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D09FC8-0F2A-4EC8-AF13-518E28D6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BBF7DE3-3173-41E9-A299-894B4FC8BAF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73877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1842AB-9817-4FE6-8605-0A25EA97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E83A128-34A3-4345-B5FC-7634EA654A26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DE6231-4CBB-4ABF-9253-0FF4B728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2309C3D-3D8E-4D7E-A249-743BE90C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FDE223C-C277-450D-A5A9-C4F7B047440E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5682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BA104AD-CC6A-4358-889D-DFB77077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7092951-7B12-45C2-BB37-4C2579ED845E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8AA02C-1011-4249-B938-29CD98B4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5FC4BF2-7734-43DC-922F-1FE0252F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AA96B22-6E1D-4684-89CC-3BF3E9E860A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065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6CAB80-CCE3-46FE-B2DD-9297044B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8613962-4BB7-4EF0-8ACC-A6304439C7BA}" type="datetimeFigureOut">
              <a:rPr lang="es-ES" altLang="es-MX"/>
              <a:pPr>
                <a:defRPr/>
              </a:pPr>
              <a:t>12/09/2019</a:t>
            </a:fld>
            <a:endParaRPr lang="es-ES" alt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139DF1A-237C-4E46-AEFD-92588CA6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F08669-EDAA-4B60-B3D1-A1EB8E34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BD2941B-46C7-4078-86F8-2B2BA0DE8DA4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4413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7">
            <a:extLst>
              <a:ext uri="{FF2B5EF4-FFF2-40B4-BE49-F238E27FC236}">
                <a16:creationId xmlns="" xmlns:a16="http://schemas.microsoft.com/office/drawing/2014/main" id="{7D4FA054-C9DB-48C0-8D85-6B31B08E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9">
            <a:extLst>
              <a:ext uri="{FF2B5EF4-FFF2-40B4-BE49-F238E27FC236}">
                <a16:creationId xmlns="" xmlns:a16="http://schemas.microsoft.com/office/drawing/2014/main" id="{FFA8763C-D23C-4D21-98C3-44D533CFE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295775"/>
            <a:ext cx="2032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1" descr="logo_sefisver.png">
            <a:extLst>
              <a:ext uri="{FF2B5EF4-FFF2-40B4-BE49-F238E27FC236}">
                <a16:creationId xmlns="" xmlns:a16="http://schemas.microsoft.com/office/drawing/2014/main" id="{E36B26FA-E7BE-40D2-957D-7847663AB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295775"/>
            <a:ext cx="25527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6">
            <a:extLst>
              <a:ext uri="{FF2B5EF4-FFF2-40B4-BE49-F238E27FC236}">
                <a16:creationId xmlns="" xmlns:a16="http://schemas.microsoft.com/office/drawing/2014/main" id="{E5BF3E27-0E13-4F61-BF19-B522CD833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0"/>
            <a:ext cx="35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8">
            <a:extLst>
              <a:ext uri="{FF2B5EF4-FFF2-40B4-BE49-F238E27FC236}">
                <a16:creationId xmlns="" xmlns:a16="http://schemas.microsoft.com/office/drawing/2014/main" id="{94F2AA6A-6892-4DB8-95AC-BCCCD0A8D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1800"/>
            <a:ext cx="1219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4" descr="logo_sefisver.png">
            <a:extLst>
              <a:ext uri="{FF2B5EF4-FFF2-40B4-BE49-F238E27FC236}">
                <a16:creationId xmlns="" xmlns:a16="http://schemas.microsoft.com/office/drawing/2014/main" id="{14578E81-F6FE-4DA2-9E7F-FBE1DEFF24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5994400"/>
            <a:ext cx="19669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>
            <a:extLst>
              <a:ext uri="{FF2B5EF4-FFF2-40B4-BE49-F238E27FC236}">
                <a16:creationId xmlns="" xmlns:a16="http://schemas.microsoft.com/office/drawing/2014/main" id="{0E61BAD2-2B79-4207-8F4C-CEA9AD050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0"/>
            <a:ext cx="336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0">
            <a:extLst>
              <a:ext uri="{FF2B5EF4-FFF2-40B4-BE49-F238E27FC236}">
                <a16:creationId xmlns="" xmlns:a16="http://schemas.microsoft.com/office/drawing/2014/main" id="{579FAD10-3D7D-4F8A-9826-67CD27E65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3418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4" descr="logo_sefisver.png">
            <a:extLst>
              <a:ext uri="{FF2B5EF4-FFF2-40B4-BE49-F238E27FC236}">
                <a16:creationId xmlns="" xmlns:a16="http://schemas.microsoft.com/office/drawing/2014/main" id="{E1CEE676-8C52-4503-A7A0-98B7D35A0D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298950"/>
            <a:ext cx="253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6">
            <a:extLst>
              <a:ext uri="{FF2B5EF4-FFF2-40B4-BE49-F238E27FC236}">
                <a16:creationId xmlns="" xmlns:a16="http://schemas.microsoft.com/office/drawing/2014/main" id="{5DC491F2-A600-4E21-8DB7-54C1AA3A1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54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8">
            <a:extLst>
              <a:ext uri="{FF2B5EF4-FFF2-40B4-BE49-F238E27FC236}">
                <a16:creationId xmlns="" xmlns:a16="http://schemas.microsoft.com/office/drawing/2014/main" id="{762A0B5C-1153-4797-A39F-B201EB091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785813"/>
            <a:ext cx="9842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4" descr="logo_sefisver.png">
            <a:extLst>
              <a:ext uri="{FF2B5EF4-FFF2-40B4-BE49-F238E27FC236}">
                <a16:creationId xmlns="" xmlns:a16="http://schemas.microsoft.com/office/drawing/2014/main" id="{4326DA66-B8D7-4339-9E32-90B7716DF7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747713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7">
            <a:extLst>
              <a:ext uri="{FF2B5EF4-FFF2-40B4-BE49-F238E27FC236}">
                <a16:creationId xmlns="" xmlns:a16="http://schemas.microsoft.com/office/drawing/2014/main" id="{1A36851F-7FCF-4953-ADC4-01A7FE610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793750"/>
            <a:ext cx="919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1">
            <a:extLst>
              <a:ext uri="{FF2B5EF4-FFF2-40B4-BE49-F238E27FC236}">
                <a16:creationId xmlns="" xmlns:a16="http://schemas.microsoft.com/office/drawing/2014/main" id="{07CFE0B1-1864-4CCA-B178-61C958758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0"/>
            <a:ext cx="154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n 4" descr="logo_sefisver.png">
            <a:extLst>
              <a:ext uri="{FF2B5EF4-FFF2-40B4-BE49-F238E27FC236}">
                <a16:creationId xmlns="" xmlns:a16="http://schemas.microsoft.com/office/drawing/2014/main" id="{E4D6AC46-80D0-4783-824D-0C85609253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703388"/>
            <a:ext cx="61753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6">
            <a:extLst>
              <a:ext uri="{FF2B5EF4-FFF2-40B4-BE49-F238E27FC236}">
                <a16:creationId xmlns="" xmlns:a16="http://schemas.microsoft.com/office/drawing/2014/main" id="{85C86BED-C9BF-4273-AB10-78EF70415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0"/>
            <a:ext cx="35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8">
            <a:extLst>
              <a:ext uri="{FF2B5EF4-FFF2-40B4-BE49-F238E27FC236}">
                <a16:creationId xmlns="" xmlns:a16="http://schemas.microsoft.com/office/drawing/2014/main" id="{63BCD30C-45C1-4E88-A42D-81E0F253E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1800"/>
            <a:ext cx="1219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n 4" descr="logo_sefisver.png">
            <a:extLst>
              <a:ext uri="{FF2B5EF4-FFF2-40B4-BE49-F238E27FC236}">
                <a16:creationId xmlns="" xmlns:a16="http://schemas.microsoft.com/office/drawing/2014/main" id="{66CE0BF0-3846-49D4-8158-46A347771B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5994400"/>
            <a:ext cx="19669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7">
            <a:extLst>
              <a:ext uri="{FF2B5EF4-FFF2-40B4-BE49-F238E27FC236}">
                <a16:creationId xmlns="" xmlns:a16="http://schemas.microsoft.com/office/drawing/2014/main" id="{92B8C8FC-8B11-410F-9DB3-785B91AA1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793750"/>
            <a:ext cx="919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1">
            <a:extLst>
              <a:ext uri="{FF2B5EF4-FFF2-40B4-BE49-F238E27FC236}">
                <a16:creationId xmlns="" xmlns:a16="http://schemas.microsoft.com/office/drawing/2014/main" id="{B54CBF12-F254-4AB6-9BDA-435D3B0B8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0"/>
            <a:ext cx="154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4" descr="logo_sefisver.png">
            <a:extLst>
              <a:ext uri="{FF2B5EF4-FFF2-40B4-BE49-F238E27FC236}">
                <a16:creationId xmlns="" xmlns:a16="http://schemas.microsoft.com/office/drawing/2014/main" id="{DA22E862-DD67-421F-8E09-16E5586E94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703388"/>
            <a:ext cx="61753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fisver.gob.mx/" TargetMode="External"/><Relationship Id="rId2" Type="http://schemas.openxmlformats.org/officeDocument/2006/relationships/hyperlink" Target="mailto:sefisver@orfis.gob.mx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="" xmlns:a16="http://schemas.microsoft.com/office/drawing/2014/main" id="{5CEAA887-3DCF-4EB4-9E43-94AC899F5EE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942975"/>
            <a:ext cx="4762500" cy="2657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s-MX" altLang="es-MX" sz="5500" b="1" cap="small" dirty="0">
                <a:solidFill>
                  <a:schemeClr val="bg1"/>
                </a:solidFill>
              </a:rPr>
              <a:t>Auditorías Internas Coordinadas</a:t>
            </a:r>
            <a:br>
              <a:rPr lang="es-MX" altLang="es-MX" sz="5500" b="1" cap="small" dirty="0">
                <a:solidFill>
                  <a:schemeClr val="bg1"/>
                </a:solidFill>
              </a:rPr>
            </a:br>
            <a:endParaRPr lang="es-MX" altLang="es-MX" sz="55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="" xmlns:a16="http://schemas.microsoft.com/office/drawing/2014/main" id="{39D53B4A-5726-45A8-8845-88128BBD2A5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-457200" y="192405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sz="6000" b="1" dirty="0"/>
              <a:t>Procedimientos </a:t>
            </a:r>
            <a:br>
              <a:rPr lang="es-MX" altLang="en-US" sz="6000" b="1" dirty="0"/>
            </a:br>
            <a:r>
              <a:rPr lang="es-MX" altLang="en-US" sz="6000" b="1" dirty="0" smtClean="0"/>
              <a:t>segunda </a:t>
            </a:r>
            <a:r>
              <a:rPr lang="es-MX" altLang="en-US" sz="6000" b="1" dirty="0"/>
              <a:t>etapa </a:t>
            </a:r>
          </a:p>
        </p:txBody>
      </p:sp>
    </p:spTree>
    <p:extLst>
      <p:ext uri="{BB962C8B-B14F-4D97-AF65-F5344CB8AC3E}">
        <p14:creationId xmlns:p14="http://schemas.microsoft.com/office/powerpoint/2010/main" val="19322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="" xmlns:a16="http://schemas.microsoft.com/office/drawing/2014/main" id="{2CB47149-B6DA-4B76-BC4E-66AA11E9D1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87400" y="431800"/>
            <a:ext cx="545465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MX" altLang="es-MX" sz="3000" b="1"/>
              <a:t>Rubros a Revisar:</a:t>
            </a:r>
            <a:r>
              <a:rPr lang="es-MX" altLang="es-MX" sz="2400" b="1"/>
              <a:t/>
            </a:r>
            <a:br>
              <a:rPr lang="es-MX" altLang="es-MX" sz="2400" b="1"/>
            </a:br>
            <a:endParaRPr lang="es-ES" altLang="es-MX" sz="2400" b="1"/>
          </a:p>
        </p:txBody>
      </p:sp>
      <p:graphicFrame>
        <p:nvGraphicFramePr>
          <p:cNvPr id="105" name="Tabla 104">
            <a:extLst>
              <a:ext uri="{FF2B5EF4-FFF2-40B4-BE49-F238E27FC236}">
                <a16:creationId xmlns="" xmlns:a16="http://schemas.microsoft.com/office/drawing/2014/main" id="{4907286E-B57F-4783-886D-04418174D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71703"/>
              </p:ext>
            </p:extLst>
          </p:nvPr>
        </p:nvGraphicFramePr>
        <p:xfrm>
          <a:off x="341970" y="1952979"/>
          <a:ext cx="635848" cy="2423344"/>
        </p:xfrm>
        <a:graphic>
          <a:graphicData uri="http://schemas.openxmlformats.org/drawingml/2006/table">
            <a:tbl>
              <a:tblPr firstRow="1" bandRow="1"/>
              <a:tblGrid>
                <a:gridCol w="635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233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2ª. ETAPA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(SEPTIEMBRE)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7" y="3763804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 smtClean="0">
                <a:solidFill>
                  <a:prstClr val="white"/>
                </a:solidFill>
              </a:rPr>
              <a:t>03</a:t>
            </a:r>
            <a:endParaRPr lang="es-MX" altLang="es-MX" sz="3600" b="1" kern="0" dirty="0">
              <a:solidFill>
                <a:prstClr val="white"/>
              </a:solidFill>
            </a:endParaRPr>
          </a:p>
        </p:txBody>
      </p:sp>
      <p:grpSp>
        <p:nvGrpSpPr>
          <p:cNvPr id="17" name="Grupo 6">
            <a:extLst>
              <a:ext uri="{FF2B5EF4-FFF2-40B4-BE49-F238E27FC236}">
                <a16:creationId xmlns="" xmlns:a16="http://schemas.microsoft.com/office/drawing/2014/main" id="{7B2766C2-D8B8-4D05-B78A-87231945B959}"/>
              </a:ext>
            </a:extLst>
          </p:cNvPr>
          <p:cNvGrpSpPr>
            <a:grpSpLocks/>
          </p:cNvGrpSpPr>
          <p:nvPr/>
        </p:nvGrpSpPr>
        <p:grpSpPr bwMode="auto">
          <a:xfrm>
            <a:off x="1096618" y="1663900"/>
            <a:ext cx="6437353" cy="4132327"/>
            <a:chOff x="2073897" y="4191009"/>
            <a:chExt cx="6632747" cy="3027593"/>
          </a:xfrm>
        </p:grpSpPr>
        <p:grpSp>
          <p:nvGrpSpPr>
            <p:cNvPr id="39" name="Grupo 6">
              <a:extLst>
                <a:ext uri="{FF2B5EF4-FFF2-40B4-BE49-F238E27FC236}">
                  <a16:creationId xmlns="" xmlns:a16="http://schemas.microsoft.com/office/drawing/2014/main" id="{046D3707-D5E2-4DD4-8871-215BC42F2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897" y="4191009"/>
              <a:ext cx="6632747" cy="2147168"/>
              <a:chOff x="401104" y="3783013"/>
              <a:chExt cx="8071662" cy="2586346"/>
            </a:xfrm>
          </p:grpSpPr>
          <p:sp>
            <p:nvSpPr>
              <p:cNvPr id="46" name="Cheurón 45">
                <a:extLst>
                  <a:ext uri="{FF2B5EF4-FFF2-40B4-BE49-F238E27FC236}">
                    <a16:creationId xmlns="" xmlns:a16="http://schemas.microsoft.com/office/drawing/2014/main" id="{4EE662A3-9CBD-4E6D-BF60-A229D1D043BC}"/>
                  </a:ext>
                </a:extLst>
              </p:cNvPr>
              <p:cNvSpPr/>
              <p:nvPr/>
            </p:nvSpPr>
            <p:spPr bwMode="auto">
              <a:xfrm rot="10800000">
                <a:off x="401104" y="3783013"/>
                <a:ext cx="7021513" cy="829733"/>
              </a:xfrm>
              <a:prstGeom prst="chevron">
                <a:avLst/>
              </a:prstGeom>
              <a:gradFill flip="none" rotWithShape="1">
                <a:gsLst>
                  <a:gs pos="0">
                    <a:srgbClr val="4BACC6">
                      <a:lumMod val="89000"/>
                    </a:srgbClr>
                  </a:gs>
                  <a:gs pos="23000">
                    <a:srgbClr val="4BACC6">
                      <a:lumMod val="89000"/>
                    </a:srgbClr>
                  </a:gs>
                  <a:gs pos="69000">
                    <a:srgbClr val="4BACC6">
                      <a:lumMod val="75000"/>
                    </a:srgbClr>
                  </a:gs>
                  <a:gs pos="97000">
                    <a:srgbClr val="4BACC6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4F81BD"/>
                </a:solidFill>
                <a:prstDash val="solid"/>
              </a:ln>
              <a:effectLst>
                <a:outerShdw blurRad="50800" dist="41909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kern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2" name="Grupo 10">
                <a:extLst>
                  <a:ext uri="{FF2B5EF4-FFF2-40B4-BE49-F238E27FC236}">
                    <a16:creationId xmlns="" xmlns:a16="http://schemas.microsoft.com/office/drawing/2014/main" id="{563095A5-9489-4A3A-B33B-5A72B592E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154" y="4644219"/>
                <a:ext cx="7910612" cy="1725140"/>
                <a:chOff x="460294" y="1260761"/>
                <a:chExt cx="7910612" cy="1725140"/>
              </a:xfrm>
            </p:grpSpPr>
            <p:sp>
              <p:nvSpPr>
                <p:cNvPr id="43" name="Cheurón 42">
                  <a:extLst>
                    <a:ext uri="{FF2B5EF4-FFF2-40B4-BE49-F238E27FC236}">
                      <a16:creationId xmlns="" xmlns:a16="http://schemas.microsoft.com/office/drawing/2014/main" id="{4E63AFA8-9D55-45BC-948D-38F76D7D4734}"/>
                    </a:ext>
                  </a:extLst>
                </p:cNvPr>
                <p:cNvSpPr/>
                <p:nvPr/>
              </p:nvSpPr>
              <p:spPr>
                <a:xfrm>
                  <a:off x="1179536" y="1260761"/>
                  <a:ext cx="7191370" cy="829733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9BBB59">
                        <a:lumMod val="89000"/>
                      </a:srgbClr>
                    </a:gs>
                    <a:gs pos="23000">
                      <a:srgbClr val="9BBB59">
                        <a:lumMod val="89000"/>
                      </a:srgbClr>
                    </a:gs>
                    <a:gs pos="69000">
                      <a:srgbClr val="9BBB59">
                        <a:lumMod val="75000"/>
                      </a:srgbClr>
                    </a:gs>
                    <a:gs pos="97000">
                      <a:srgbClr val="9BBB59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50800" dist="41909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Cheurón 43">
                  <a:extLst>
                    <a:ext uri="{FF2B5EF4-FFF2-40B4-BE49-F238E27FC236}">
                      <a16:creationId xmlns="" xmlns:a16="http://schemas.microsoft.com/office/drawing/2014/main" id="{37682B9A-F438-4F36-8A75-D4C634B24F79}"/>
                    </a:ext>
                  </a:extLst>
                </p:cNvPr>
                <p:cNvSpPr/>
                <p:nvPr/>
              </p:nvSpPr>
              <p:spPr>
                <a:xfrm rot="10800000">
                  <a:off x="460294" y="2155400"/>
                  <a:ext cx="6901178" cy="830501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8064A2">
                        <a:lumMod val="67000"/>
                      </a:srgbClr>
                    </a:gs>
                    <a:gs pos="48000">
                      <a:srgbClr val="8064A2">
                        <a:lumMod val="97000"/>
                        <a:lumOff val="3000"/>
                      </a:srgbClr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50800" dist="41909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D30B2587-249F-4F72-8DEF-F5B01CA5CEE7}"/>
                </a:ext>
              </a:extLst>
            </p:cNvPr>
            <p:cNvSpPr/>
            <p:nvPr/>
          </p:nvSpPr>
          <p:spPr>
            <a:xfrm>
              <a:off x="3210706" y="5064009"/>
              <a:ext cx="4439991" cy="293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Cumplimiento de Obligaciones Fiscales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D914AE21-3A7C-4C3B-937B-F138D6F291B8}"/>
                </a:ext>
              </a:extLst>
            </p:cNvPr>
            <p:cNvSpPr/>
            <p:nvPr/>
          </p:nvSpPr>
          <p:spPr>
            <a:xfrm>
              <a:off x="3125643" y="4265392"/>
              <a:ext cx="3678575" cy="518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Procedimiento de Adjudicación </a:t>
              </a:r>
              <a:endParaRPr lang="es-MX" altLang="es-MX" sz="2000" b="1" kern="0" dirty="0" smtClean="0">
                <a:solidFill>
                  <a:prstClr val="white"/>
                </a:solidFill>
                <a:latin typeface="Calibri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 smtClean="0">
                  <a:solidFill>
                    <a:prstClr val="white"/>
                  </a:solidFill>
                  <a:latin typeface="Calibri"/>
                </a:rPr>
                <a:t>de </a:t>
              </a: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adquisiciones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7F09AF6B-E8AA-4A86-BBE9-749580A112D5}"/>
                </a:ext>
              </a:extLst>
            </p:cNvPr>
            <p:cNvSpPr/>
            <p:nvPr/>
          </p:nvSpPr>
          <p:spPr>
            <a:xfrm>
              <a:off x="3124007" y="5689837"/>
              <a:ext cx="4319419" cy="518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Ministración de Recursos Financieros </a:t>
              </a:r>
              <a:endParaRPr lang="es-MX" altLang="es-MX" sz="2000" b="1" kern="0" dirty="0" smtClean="0">
                <a:solidFill>
                  <a:prstClr val="white"/>
                </a:solidFill>
                <a:latin typeface="Calibri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 smtClean="0">
                  <a:solidFill>
                    <a:prstClr val="white"/>
                  </a:solidFill>
                  <a:latin typeface="Calibri"/>
                </a:rPr>
                <a:t>Al DIF </a:t>
              </a: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Municipal.</a:t>
              </a:r>
            </a:p>
          </p:txBody>
        </p:sp>
        <p:sp>
          <p:nvSpPr>
            <p:cNvPr id="33" name="CuadroTexto 3">
              <a:extLst>
                <a:ext uri="{FF2B5EF4-FFF2-40B4-BE49-F238E27FC236}">
                  <a16:creationId xmlns="" xmlns:a16="http://schemas.microsoft.com/office/drawing/2014/main" id="{9BF99FCC-512B-4C36-8784-10B8159F1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890" y="6392061"/>
              <a:ext cx="757322" cy="8265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3600" b="1" kern="0" dirty="0">
                  <a:solidFill>
                    <a:prstClr val="white"/>
                  </a:solidFill>
                </a:rPr>
                <a:t>07</a:t>
              </a:r>
            </a:p>
          </p:txBody>
        </p:sp>
        <p:sp>
          <p:nvSpPr>
            <p:cNvPr id="34" name="CuadroTexto 3">
              <a:extLst>
                <a:ext uri="{FF2B5EF4-FFF2-40B4-BE49-F238E27FC236}">
                  <a16:creationId xmlns="" xmlns:a16="http://schemas.microsoft.com/office/drawing/2014/main" id="{546EEFFF-E11E-4EA9-81D0-91844D880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9169" y="4982982"/>
              <a:ext cx="757322" cy="8286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3600" b="1" kern="0" dirty="0">
                  <a:solidFill>
                    <a:prstClr val="white"/>
                  </a:solidFill>
                </a:rPr>
                <a:t>05</a:t>
              </a:r>
            </a:p>
          </p:txBody>
        </p:sp>
        <p:sp>
          <p:nvSpPr>
            <p:cNvPr id="35" name="CuadroTexto 3">
              <a:extLst>
                <a:ext uri="{FF2B5EF4-FFF2-40B4-BE49-F238E27FC236}">
                  <a16:creationId xmlns="" xmlns:a16="http://schemas.microsoft.com/office/drawing/2014/main" id="{8A1882D7-C253-47F8-ACA8-24C42AD91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254" y="4208038"/>
              <a:ext cx="755687" cy="8452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3600" b="1" kern="0" dirty="0">
                  <a:solidFill>
                    <a:prstClr val="white"/>
                  </a:solidFill>
                </a:rPr>
                <a:t>04</a:t>
              </a:r>
            </a:p>
          </p:txBody>
        </p:sp>
        <p:sp>
          <p:nvSpPr>
            <p:cNvPr id="37" name="CuadroTexto 3">
              <a:extLst>
                <a:ext uri="{FF2B5EF4-FFF2-40B4-BE49-F238E27FC236}">
                  <a16:creationId xmlns="" xmlns:a16="http://schemas.microsoft.com/office/drawing/2014/main" id="{52EF6A96-7ADA-4BA8-989E-C2CAADA53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607" y="5631976"/>
              <a:ext cx="757323" cy="8265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3600" b="1" kern="0" dirty="0">
                  <a:solidFill>
                    <a:prstClr val="white"/>
                  </a:solidFill>
                </a:rPr>
                <a:t>06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ctrTitle"/>
          </p:nvPr>
        </p:nvSpPr>
        <p:spPr bwMode="auto">
          <a:xfrm>
            <a:off x="2338388" y="268288"/>
            <a:ext cx="6526212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MX" altLang="es-MX" sz="3000" b="1" smtClean="0">
                <a:solidFill>
                  <a:srgbClr val="7F7F7F"/>
                </a:solidFill>
              </a:rPr>
              <a:t>Rubros a Revisar:</a:t>
            </a: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endParaRPr lang="es-ES" altLang="es-MX" sz="2400" b="1" smtClean="0">
              <a:solidFill>
                <a:srgbClr val="7F7F7F"/>
              </a:solidFill>
            </a:endParaRPr>
          </a:p>
        </p:txBody>
      </p:sp>
      <p:grpSp>
        <p:nvGrpSpPr>
          <p:cNvPr id="76803" name="Grupo 6"/>
          <p:cNvGrpSpPr>
            <a:grpSpLocks/>
          </p:cNvGrpSpPr>
          <p:nvPr/>
        </p:nvGrpSpPr>
        <p:grpSpPr bwMode="auto">
          <a:xfrm>
            <a:off x="792163" y="1681163"/>
            <a:ext cx="8072437" cy="4665662"/>
            <a:chOff x="134489" y="1706252"/>
            <a:chExt cx="8460871" cy="4666268"/>
          </a:xfrm>
        </p:grpSpPr>
        <p:sp>
          <p:nvSpPr>
            <p:cNvPr id="8" name="Cheurón 7"/>
            <p:cNvSpPr/>
            <p:nvPr/>
          </p:nvSpPr>
          <p:spPr bwMode="auto">
            <a:xfrm>
              <a:off x="134489" y="3109784"/>
              <a:ext cx="2570707" cy="137019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2705196" y="1706252"/>
              <a:ext cx="5890164" cy="4666268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altLang="es-MX" sz="1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</a:t>
              </a:r>
              <a:r>
                <a:rPr lang="es-MX" altLang="es-MX" sz="1500" dirty="0">
                  <a:solidFill>
                    <a:prstClr val="black"/>
                  </a:solidFill>
                  <a:cs typeface="Arial" panose="020B0604020202020204" pitchFamily="34" charset="0"/>
                </a:rPr>
                <a:t>que en el Ayuntamiento esté instalado el </a:t>
              </a:r>
              <a:r>
                <a:rPr lang="es-MX" altLang="es-MX" sz="1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Subcomité </a:t>
              </a:r>
              <a:r>
                <a:rPr lang="es-MX" altLang="es-MX" sz="1500" dirty="0">
                  <a:solidFill>
                    <a:prstClr val="black"/>
                  </a:solidFill>
                  <a:cs typeface="Arial" panose="020B0604020202020204" pitchFamily="34" charset="0"/>
                </a:rPr>
                <a:t>a que hace referencia la Ley de Adquisiciones, Arrendamientos, Administración y Enajenación de Bienes Muebles del Estado de Veracruz de Ignacio de la Llave; además que éste cumpla con las actividades que  en la misma se establecen.</a:t>
              </a:r>
              <a:endParaRPr lang="es-MX" altLang="es-MX" sz="15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just">
                <a:defRPr/>
              </a:pPr>
              <a:endParaRPr lang="es-MX" sz="15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altLang="es-MX" sz="1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</a:t>
              </a:r>
              <a:r>
                <a:rPr lang="es-MX" altLang="es-MX" sz="1500" dirty="0">
                  <a:solidFill>
                    <a:prstClr val="black"/>
                  </a:solidFill>
                  <a:cs typeface="Arial" panose="020B0604020202020204" pitchFamily="34" charset="0"/>
                </a:rPr>
                <a:t>que los procedimientos de contratación de las adquisiciones (Adjudicación Directa, Licitación Simplificada y Licitación Pública), se hayan efectuado de acuerdo a lo establecido en la Ley de Adquisiciones, Arrendamientos, Administración y Enajenación de Bienes Muebles del Estado de Veracruz de Ignacio de la Llave</a:t>
              </a:r>
              <a:r>
                <a:rPr lang="es-MX" altLang="es-MX" sz="1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endParaRPr lang="es-MX" altLang="es-MX" sz="15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altLang="es-MX" sz="1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que las empresas participantes en los procesos de adjudicación cuenten con establecimientos en los lugares señalados por ellos.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endParaRPr lang="es-MX" altLang="es-MX" sz="15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altLang="es-MX" sz="1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que las empresas participantes en los procesos de adjudicación no estén vinculadas entre ellas o que no se encuentren coludidas.</a:t>
              </a:r>
              <a:endParaRPr lang="es-MX" altLang="es-MX" sz="150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endParaRPr lang="es-MX" sz="18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809" name="Rectángulo 12"/>
            <p:cNvSpPr>
              <a:spLocks noChangeArrowheads="1"/>
            </p:cNvSpPr>
            <p:nvPr/>
          </p:nvSpPr>
          <p:spPr bwMode="auto">
            <a:xfrm>
              <a:off x="706251" y="3213298"/>
              <a:ext cx="169682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MX" altLang="es-MX" sz="1600" b="1" dirty="0">
                  <a:solidFill>
                    <a:srgbClr val="FFFFFF"/>
                  </a:solidFill>
                </a:rPr>
                <a:t>Procedimiento de Adjudicaciones </a:t>
              </a:r>
            </a:p>
            <a:p>
              <a:pPr algn="ctr"/>
              <a:r>
                <a:rPr lang="es-MX" altLang="es-MX" sz="1600" b="1" dirty="0">
                  <a:solidFill>
                    <a:srgbClr val="FFFFFF"/>
                  </a:solidFill>
                </a:rPr>
                <a:t>de Adquisiciones </a:t>
              </a:r>
            </a:p>
          </p:txBody>
        </p:sp>
      </p:grp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4340555" y="979488"/>
            <a:ext cx="3794125" cy="400110"/>
          </a:xfrm>
          <a:prstGeom prst="rect">
            <a:avLst/>
          </a:prstGeom>
          <a:solidFill>
            <a:srgbClr val="009999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MX" altLang="es-MX" sz="2000" dirty="0" smtClean="0">
                <a:solidFill>
                  <a:prstClr val="white"/>
                </a:solidFill>
              </a:rPr>
              <a:t>Procedimiento</a:t>
            </a:r>
          </a:p>
        </p:txBody>
      </p:sp>
    </p:spTree>
    <p:extLst>
      <p:ext uri="{BB962C8B-B14F-4D97-AF65-F5344CB8AC3E}">
        <p14:creationId xmlns:p14="http://schemas.microsoft.com/office/powerpoint/2010/main" val="5924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1"/>
          <p:cNvSpPr>
            <a:spLocks noGrp="1"/>
          </p:cNvSpPr>
          <p:nvPr>
            <p:ph type="ctrTitle"/>
          </p:nvPr>
        </p:nvSpPr>
        <p:spPr bwMode="auto">
          <a:xfrm>
            <a:off x="387350" y="969963"/>
            <a:ext cx="7481888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MX" altLang="es-MX" sz="3000" b="1" smtClean="0">
                <a:solidFill>
                  <a:srgbClr val="7F7F7F"/>
                </a:solidFill>
              </a:rPr>
              <a:t>Rubros a Revisar:</a:t>
            </a: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endParaRPr lang="es-ES" altLang="es-MX" sz="2400" b="1" smtClean="0">
              <a:solidFill>
                <a:srgbClr val="7F7F7F"/>
              </a:solidFill>
            </a:endParaRPr>
          </a:p>
        </p:txBody>
      </p:sp>
      <p:sp>
        <p:nvSpPr>
          <p:cNvPr id="77827" name="Rectángulo 7"/>
          <p:cNvSpPr>
            <a:spLocks noChangeArrowheads="1"/>
          </p:cNvSpPr>
          <p:nvPr/>
        </p:nvSpPr>
        <p:spPr bwMode="auto">
          <a:xfrm>
            <a:off x="946150" y="3322638"/>
            <a:ext cx="14970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b="1">
                <a:solidFill>
                  <a:srgbClr val="FFFFFF"/>
                </a:solidFill>
              </a:rPr>
              <a:t>Recursos Federalizados no ejercidos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498725" y="1681163"/>
            <a:ext cx="2651125" cy="4767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SITUACIONES QUE SE DEBEN PREVENIR:</a:t>
            </a:r>
          </a:p>
          <a:p>
            <a:pPr algn="just">
              <a:defRPr/>
            </a:pPr>
            <a:endParaRPr lang="es-MX" sz="13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Falta de instalación del </a:t>
            </a:r>
            <a:r>
              <a:rPr lang="es-MX" altLang="es-MX" sz="13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SubComité</a:t>
            </a: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 de Adquisiciones, conforme a la Ley.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Procedimientos </a:t>
            </a:r>
            <a:r>
              <a:rPr lang="es-MX" altLang="es-MX" sz="1300" dirty="0">
                <a:solidFill>
                  <a:prstClr val="black"/>
                </a:solidFill>
                <a:cs typeface="Arial" panose="020B0604020202020204" pitchFamily="34" charset="0"/>
              </a:rPr>
              <a:t>de adjudicación de contratos de las adquisiciones diferentes a lo que marca la Ley</a:t>
            </a: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3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3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3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Empresas fachada (sin establecimiento).</a:t>
            </a:r>
            <a:endParaRPr lang="es-MX" altLang="es-MX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3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altLang="es-MX" sz="1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Empresas </a:t>
            </a:r>
            <a:r>
              <a:rPr lang="es-MX" altLang="es-MX" sz="1300" dirty="0">
                <a:solidFill>
                  <a:prstClr val="black"/>
                </a:solidFill>
                <a:cs typeface="Arial" panose="020B0604020202020204" pitchFamily="34" charset="0"/>
              </a:rPr>
              <a:t>participantes en los procesos de adjudicación </a:t>
            </a: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vinculadas </a:t>
            </a:r>
            <a:r>
              <a:rPr lang="es-MX" altLang="es-MX" sz="1300" dirty="0">
                <a:solidFill>
                  <a:prstClr val="black"/>
                </a:solidFill>
                <a:cs typeface="Arial" panose="020B0604020202020204" pitchFamily="34" charset="0"/>
              </a:rPr>
              <a:t>entre ellas o </a:t>
            </a:r>
            <a:r>
              <a:rPr lang="es-MX" alt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coludidas</a:t>
            </a:r>
            <a:r>
              <a:rPr lang="es-MX" altLang="es-MX" sz="13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338763" y="1681163"/>
            <a:ext cx="2651125" cy="4767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ACCIONES PARA EVITAR SU RECURRENCIA:</a:t>
            </a:r>
          </a:p>
          <a:p>
            <a:pPr algn="just">
              <a:defRPr/>
            </a:pPr>
            <a:endParaRPr lang="es-MX" sz="1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Asegurarse que se instale el </a:t>
            </a:r>
            <a:r>
              <a:rPr lang="es-MX" sz="13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SubComité</a:t>
            </a: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 de Adquisiciones y realice las funciones encomendadas.</a:t>
            </a:r>
            <a:endParaRPr lang="es-MX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3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El </a:t>
            </a:r>
            <a:r>
              <a:rPr lang="es-MX" sz="13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SubComité</a:t>
            </a: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 de Adquisiciones deberá verificar los procedimientos de adjudicación y asegurarse que sean conforme a la Ley.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El OIC deberá participar en el Subcomité señalando lo que considere fuera del marco normativo.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Verificar establecimientos de empresas (visita física o a través de internet).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Analizar la constitución de empresas y tendencias en participaciones en procesos de adjudicación.</a:t>
            </a:r>
            <a:endParaRPr lang="es-MX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s-MX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Cheurón 12"/>
          <p:cNvSpPr/>
          <p:nvPr/>
        </p:nvSpPr>
        <p:spPr bwMode="auto">
          <a:xfrm>
            <a:off x="74613" y="3108325"/>
            <a:ext cx="2368550" cy="1455738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77831" name="Rectángulo 13"/>
          <p:cNvSpPr>
            <a:spLocks noChangeArrowheads="1"/>
          </p:cNvSpPr>
          <p:nvPr/>
        </p:nvSpPr>
        <p:spPr bwMode="auto">
          <a:xfrm>
            <a:off x="633413" y="3222625"/>
            <a:ext cx="15017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sz="1500" b="1">
                <a:solidFill>
                  <a:srgbClr val="FFFFFF"/>
                </a:solidFill>
              </a:rPr>
              <a:t>Procedimiento de Adjudicaciones </a:t>
            </a:r>
          </a:p>
          <a:p>
            <a:pPr algn="ctr"/>
            <a:r>
              <a:rPr lang="es-MX" altLang="es-MX" sz="1500" b="1">
                <a:solidFill>
                  <a:srgbClr val="FFFFFF"/>
                </a:solidFill>
              </a:rPr>
              <a:t>de Adquisiciones 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5154613" y="2235200"/>
            <a:ext cx="184150" cy="3476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149850" y="3111500"/>
            <a:ext cx="184150" cy="3476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5149850" y="4714875"/>
            <a:ext cx="184150" cy="3476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5154613" y="5416550"/>
            <a:ext cx="184150" cy="34766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ángulo 9"/>
          <p:cNvSpPr>
            <a:spLocks noChangeArrowheads="1"/>
          </p:cNvSpPr>
          <p:nvPr/>
        </p:nvSpPr>
        <p:spPr bwMode="auto">
          <a:xfrm>
            <a:off x="1392238" y="3386138"/>
            <a:ext cx="1519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b="1">
                <a:solidFill>
                  <a:schemeClr val="bg1"/>
                </a:solidFill>
              </a:rPr>
              <a:t>Recursos Federalizados no ejercidos</a:t>
            </a:r>
          </a:p>
        </p:txBody>
      </p:sp>
      <p:sp>
        <p:nvSpPr>
          <p:cNvPr id="43011" name="Título 1"/>
          <p:cNvSpPr>
            <a:spLocks noGrp="1"/>
          </p:cNvSpPr>
          <p:nvPr>
            <p:ph type="ctrTitle"/>
          </p:nvPr>
        </p:nvSpPr>
        <p:spPr bwMode="auto">
          <a:xfrm>
            <a:off x="2133599" y="349956"/>
            <a:ext cx="6924675" cy="835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3600" b="1" dirty="0" smtClean="0"/>
              <a:t>Adjudicaciones de </a:t>
            </a:r>
            <a:r>
              <a:rPr lang="es-MX" altLang="es-MX" sz="3600" b="1" dirty="0"/>
              <a:t>Adquisiciones </a:t>
            </a:r>
          </a:p>
        </p:txBody>
      </p:sp>
      <p:sp>
        <p:nvSpPr>
          <p:cNvPr id="43012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50863" y="959556"/>
            <a:ext cx="8507412" cy="570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</a:rPr>
              <a:t>Ley de Adquisiciones, Arrendamientos, Administración y Enajenación de Bienes Muebles del Estado de Veracruz de Ignacio de la Llave</a:t>
            </a: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Artículo </a:t>
            </a:r>
            <a:r>
              <a:rPr lang="es-MX" sz="1600" dirty="0" smtClean="0">
                <a:solidFill>
                  <a:schemeClr val="tx1"/>
                </a:solidFill>
              </a:rPr>
              <a:t>5.- </a:t>
            </a:r>
            <a:r>
              <a:rPr lang="es-MX" sz="1600" dirty="0">
                <a:solidFill>
                  <a:schemeClr val="tx1"/>
                </a:solidFill>
              </a:rPr>
              <a:t>Los Entes Públicos podrán establecer subcomités, en los que intervendrán sus áreas administrativas y sus Órganos Internos de Control, se integrarán en número impar y en ellos podrán participar los sectores representativos de la industria y del comercio del Estado, así como de los municipios. </a:t>
            </a:r>
            <a:endParaRPr lang="es-MX" sz="1600" dirty="0" smtClean="0">
              <a:solidFill>
                <a:schemeClr val="tx1"/>
              </a:solidFill>
            </a:endParaRPr>
          </a:p>
          <a:p>
            <a:pPr algn="just"/>
            <a:r>
              <a:rPr lang="es-MX" sz="1600" dirty="0" smtClean="0">
                <a:solidFill>
                  <a:schemeClr val="tx1"/>
                </a:solidFill>
              </a:rPr>
              <a:t>Artículo </a:t>
            </a:r>
            <a:r>
              <a:rPr lang="es-MX" sz="1600" dirty="0">
                <a:solidFill>
                  <a:schemeClr val="tx1"/>
                </a:solidFill>
              </a:rPr>
              <a:t>6°.-Los subcomités contarán con las atribuciones siguientes: </a:t>
            </a:r>
            <a:endParaRPr lang="es-MX" sz="1600" dirty="0" smtClean="0">
              <a:solidFill>
                <a:schemeClr val="tx1"/>
              </a:solidFill>
            </a:endParaRPr>
          </a:p>
          <a:p>
            <a:pPr algn="just"/>
            <a:r>
              <a:rPr lang="es-MX" sz="1400" u="sng" dirty="0" smtClean="0">
                <a:solidFill>
                  <a:schemeClr val="tx1"/>
                </a:solidFill>
              </a:rPr>
              <a:t>I</a:t>
            </a:r>
            <a:r>
              <a:rPr lang="es-MX" sz="1400" dirty="0" smtClean="0">
                <a:solidFill>
                  <a:schemeClr val="tx1"/>
                </a:solidFill>
              </a:rPr>
              <a:t>. 	Revisar </a:t>
            </a:r>
            <a:r>
              <a:rPr lang="es-MX" sz="1400" dirty="0">
                <a:solidFill>
                  <a:schemeClr val="tx1"/>
                </a:solidFill>
              </a:rPr>
              <a:t>los planes y programas de contratación, y formular las observaciones y recomendaciones </a:t>
            </a:r>
            <a:r>
              <a:rPr lang="es-MX" sz="1400" dirty="0" smtClean="0">
                <a:solidFill>
                  <a:schemeClr val="tx1"/>
                </a:solidFill>
              </a:rPr>
              <a:t>...;</a:t>
            </a: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II</a:t>
            </a:r>
            <a:r>
              <a:rPr lang="es-MX" sz="1400" dirty="0">
                <a:solidFill>
                  <a:schemeClr val="tx1"/>
                </a:solidFill>
              </a:rPr>
              <a:t>. </a:t>
            </a:r>
            <a:r>
              <a:rPr lang="es-MX" sz="1400" dirty="0" smtClean="0">
                <a:solidFill>
                  <a:schemeClr val="tx1"/>
                </a:solidFill>
              </a:rPr>
              <a:t>	Vigilar </a:t>
            </a:r>
            <a:r>
              <a:rPr lang="es-MX" sz="1400" dirty="0">
                <a:solidFill>
                  <a:schemeClr val="tx1"/>
                </a:solidFill>
              </a:rPr>
              <a:t>que se cumpla con los procedimientos que establezca la ley federal de la materia, cuando los recursos </a:t>
            </a:r>
            <a:r>
              <a:rPr lang="es-MX" sz="1400" dirty="0" smtClean="0">
                <a:solidFill>
                  <a:schemeClr val="tx1"/>
                </a:solidFill>
              </a:rPr>
              <a:t>	sean </a:t>
            </a:r>
            <a:r>
              <a:rPr lang="es-MX" sz="1400" dirty="0">
                <a:solidFill>
                  <a:schemeClr val="tx1"/>
                </a:solidFill>
              </a:rPr>
              <a:t>de esa naturaleza; </a:t>
            </a:r>
            <a:endParaRPr lang="es-MX" sz="1400" dirty="0" smtClean="0">
              <a:solidFill>
                <a:schemeClr val="tx1"/>
              </a:solidFill>
            </a:endParaRP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III</a:t>
            </a:r>
            <a:r>
              <a:rPr lang="es-MX" sz="1400" dirty="0">
                <a:solidFill>
                  <a:schemeClr val="tx1"/>
                </a:solidFill>
              </a:rPr>
              <a:t>. </a:t>
            </a:r>
            <a:r>
              <a:rPr lang="es-MX" sz="1400" dirty="0" smtClean="0">
                <a:solidFill>
                  <a:schemeClr val="tx1"/>
                </a:solidFill>
              </a:rPr>
              <a:t>	Verificar </a:t>
            </a:r>
            <a:r>
              <a:rPr lang="es-MX" sz="1400" dirty="0">
                <a:solidFill>
                  <a:schemeClr val="tx1"/>
                </a:solidFill>
              </a:rPr>
              <a:t>que las contrataciones que se celebren reúnan los requisitos de ley; </a:t>
            </a:r>
            <a:endParaRPr lang="es-MX" sz="1400" dirty="0" smtClean="0">
              <a:solidFill>
                <a:schemeClr val="tx1"/>
              </a:solidFill>
            </a:endParaRP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IV</a:t>
            </a:r>
            <a:r>
              <a:rPr lang="es-MX" sz="1400" dirty="0">
                <a:solidFill>
                  <a:schemeClr val="tx1"/>
                </a:solidFill>
              </a:rPr>
              <a:t>. </a:t>
            </a:r>
            <a:r>
              <a:rPr lang="es-MX" sz="1400" dirty="0" smtClean="0">
                <a:solidFill>
                  <a:schemeClr val="tx1"/>
                </a:solidFill>
              </a:rPr>
              <a:t>	Autorizar </a:t>
            </a:r>
            <a:r>
              <a:rPr lang="es-MX" sz="1400" dirty="0">
                <a:solidFill>
                  <a:schemeClr val="tx1"/>
                </a:solidFill>
              </a:rPr>
              <a:t>en los procedimientos de contratación, </a:t>
            </a:r>
            <a:r>
              <a:rPr lang="es-MX" sz="1400" dirty="0" smtClean="0">
                <a:solidFill>
                  <a:schemeClr val="tx1"/>
                </a:solidFill>
              </a:rPr>
              <a:t>…; </a:t>
            </a: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V</a:t>
            </a:r>
            <a:r>
              <a:rPr lang="es-MX" sz="1400" dirty="0">
                <a:solidFill>
                  <a:schemeClr val="tx1"/>
                </a:solidFill>
              </a:rPr>
              <a:t>. </a:t>
            </a:r>
            <a:r>
              <a:rPr lang="es-MX" sz="1400" dirty="0" smtClean="0">
                <a:solidFill>
                  <a:schemeClr val="tx1"/>
                </a:solidFill>
              </a:rPr>
              <a:t>	Elaborar </a:t>
            </a:r>
            <a:r>
              <a:rPr lang="es-MX" sz="1400" dirty="0">
                <a:solidFill>
                  <a:schemeClr val="tx1"/>
                </a:solidFill>
              </a:rPr>
              <a:t>y aprobar su Manual de Organización y Funcionamiento; </a:t>
            </a:r>
            <a:endParaRPr lang="es-MX" sz="1400" dirty="0" smtClean="0">
              <a:solidFill>
                <a:schemeClr val="tx1"/>
              </a:solidFill>
            </a:endParaRP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VI.	Asistir, …, </a:t>
            </a:r>
            <a:r>
              <a:rPr lang="es-MX" sz="1400" dirty="0">
                <a:solidFill>
                  <a:schemeClr val="tx1"/>
                </a:solidFill>
              </a:rPr>
              <a:t>a las juntas de aclaraciones y </a:t>
            </a:r>
            <a:r>
              <a:rPr lang="es-MX" sz="1400" dirty="0" smtClean="0">
                <a:solidFill>
                  <a:schemeClr val="tx1"/>
                </a:solidFill>
              </a:rPr>
              <a:t>de	presentación </a:t>
            </a:r>
            <a:r>
              <a:rPr lang="es-MX" sz="1400" dirty="0">
                <a:solidFill>
                  <a:schemeClr val="tx1"/>
                </a:solidFill>
              </a:rPr>
              <a:t>y apertura de </a:t>
            </a:r>
            <a:r>
              <a:rPr lang="es-MX" sz="1400" dirty="0" smtClean="0">
                <a:solidFill>
                  <a:schemeClr val="tx1"/>
                </a:solidFill>
              </a:rPr>
              <a:t>proposiciones.</a:t>
            </a: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VII</a:t>
            </a:r>
            <a:r>
              <a:rPr lang="es-MX" sz="1400" dirty="0">
                <a:solidFill>
                  <a:schemeClr val="tx1"/>
                </a:solidFill>
              </a:rPr>
              <a:t>. </a:t>
            </a:r>
            <a:r>
              <a:rPr lang="es-MX" sz="1400" dirty="0" smtClean="0">
                <a:solidFill>
                  <a:schemeClr val="tx1"/>
                </a:solidFill>
              </a:rPr>
              <a:t>	Establecer </a:t>
            </a:r>
            <a:r>
              <a:rPr lang="es-MX" sz="1400" dirty="0">
                <a:solidFill>
                  <a:schemeClr val="tx1"/>
                </a:solidFill>
              </a:rPr>
              <a:t>las reglas para la determinación y acreditación del grado de contenido nacional, cuando se trate </a:t>
            </a:r>
            <a:r>
              <a:rPr lang="es-MX" sz="1400" dirty="0" smtClean="0">
                <a:solidFill>
                  <a:schemeClr val="tx1"/>
                </a:solidFill>
              </a:rPr>
              <a:t>	de </a:t>
            </a:r>
            <a:r>
              <a:rPr lang="es-MX" sz="1400" dirty="0">
                <a:solidFill>
                  <a:schemeClr val="tx1"/>
                </a:solidFill>
              </a:rPr>
              <a:t>adquisiciones nacionales con componentes extranjeros; y </a:t>
            </a:r>
            <a:endParaRPr lang="es-MX" sz="1400" dirty="0" smtClean="0">
              <a:solidFill>
                <a:schemeClr val="tx1"/>
              </a:solidFill>
            </a:endParaRP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VIII.	Reducir </a:t>
            </a:r>
            <a:r>
              <a:rPr lang="es-MX" sz="1400" dirty="0">
                <a:solidFill>
                  <a:schemeClr val="tx1"/>
                </a:solidFill>
              </a:rPr>
              <a:t>los plazos contemplados en el artículo 35, sin que ello implique limitar la participación de los </a:t>
            </a:r>
            <a:r>
              <a:rPr lang="es-MX" sz="1400" dirty="0" smtClean="0">
                <a:solidFill>
                  <a:schemeClr val="tx1"/>
                </a:solidFill>
              </a:rPr>
              <a:t>	proveedores </a:t>
            </a:r>
            <a:r>
              <a:rPr lang="es-MX" sz="1400" dirty="0">
                <a:solidFill>
                  <a:schemeClr val="tx1"/>
                </a:solidFill>
              </a:rPr>
              <a:t>en el procedimiento de contratación; </a:t>
            </a:r>
            <a:r>
              <a:rPr lang="es-MX" sz="1400" dirty="0" smtClean="0">
                <a:solidFill>
                  <a:schemeClr val="tx1"/>
                </a:solidFill>
              </a:rPr>
              <a:t>y </a:t>
            </a:r>
          </a:p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IX.	Las demás que les confieran éste y otros ordenamientos.</a:t>
            </a:r>
          </a:p>
        </p:txBody>
      </p:sp>
    </p:spTree>
    <p:extLst>
      <p:ext uri="{BB962C8B-B14F-4D97-AF65-F5344CB8AC3E}">
        <p14:creationId xmlns:p14="http://schemas.microsoft.com/office/powerpoint/2010/main" val="6984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ángulo 9"/>
          <p:cNvSpPr>
            <a:spLocks noChangeArrowheads="1"/>
          </p:cNvSpPr>
          <p:nvPr/>
        </p:nvSpPr>
        <p:spPr bwMode="auto">
          <a:xfrm>
            <a:off x="1392238" y="3386138"/>
            <a:ext cx="1519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b="1">
                <a:solidFill>
                  <a:schemeClr val="bg1"/>
                </a:solidFill>
              </a:rPr>
              <a:t>Recursos Federalizados no ejercidos</a:t>
            </a:r>
          </a:p>
        </p:txBody>
      </p:sp>
      <p:sp>
        <p:nvSpPr>
          <p:cNvPr id="43011" name="Título 1"/>
          <p:cNvSpPr>
            <a:spLocks noGrp="1"/>
          </p:cNvSpPr>
          <p:nvPr>
            <p:ph type="ctrTitle"/>
          </p:nvPr>
        </p:nvSpPr>
        <p:spPr bwMode="auto">
          <a:xfrm>
            <a:off x="2133599" y="349956"/>
            <a:ext cx="6924675" cy="835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3600" b="1" dirty="0" smtClean="0"/>
              <a:t>Adjudicaciones de </a:t>
            </a:r>
            <a:r>
              <a:rPr lang="es-MX" altLang="es-MX" sz="3600" b="1" dirty="0"/>
              <a:t>Adquisiciones </a:t>
            </a:r>
          </a:p>
        </p:txBody>
      </p:sp>
      <p:sp>
        <p:nvSpPr>
          <p:cNvPr id="43012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50863" y="959556"/>
            <a:ext cx="8507412" cy="570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</a:rPr>
              <a:t>Ley de Adquisiciones, Arrendamientos, Administración y Enajenación de Bienes Muebles del Estado de Veracruz de Ignacio de la Llave</a:t>
            </a:r>
          </a:p>
          <a:p>
            <a:pPr algn="just"/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Artículo 9</a:t>
            </a:r>
            <a:r>
              <a:rPr lang="es-MX" sz="2000" dirty="0" smtClean="0">
                <a:solidFill>
                  <a:schemeClr val="tx1"/>
                </a:solidFill>
              </a:rPr>
              <a:t>.- Los </a:t>
            </a:r>
            <a:r>
              <a:rPr lang="es-MX" sz="2000" dirty="0">
                <a:solidFill>
                  <a:schemeClr val="tx1"/>
                </a:solidFill>
              </a:rPr>
              <a:t>Entes Públicos, a través de su Unidad Administrativa, efectuarán las contrataciones, conforme a la modalidad que en cada caso establece esta Ley</a:t>
            </a:r>
            <a:r>
              <a:rPr lang="es-MX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Artículo </a:t>
            </a:r>
            <a:r>
              <a:rPr lang="es-MX" sz="2000" b="1" dirty="0">
                <a:solidFill>
                  <a:schemeClr val="tx1"/>
                </a:solidFill>
              </a:rPr>
              <a:t>26</a:t>
            </a:r>
            <a:r>
              <a:rPr lang="es-MX" sz="2000" dirty="0">
                <a:solidFill>
                  <a:schemeClr val="tx1"/>
                </a:solidFill>
              </a:rPr>
              <a:t>.- Los Entes Públicos, bajo su estricta responsabilidad, efectuarán sus contrataciones conforme a alguno de los procedimientos siguientes: </a:t>
            </a:r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I. 	Licitación </a:t>
            </a:r>
            <a:r>
              <a:rPr lang="es-MX" sz="2000" dirty="0">
                <a:solidFill>
                  <a:schemeClr val="tx1"/>
                </a:solidFill>
              </a:rPr>
              <a:t>pública; </a:t>
            </a:r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II</a:t>
            </a:r>
            <a:r>
              <a:rPr lang="es-MX" sz="2000" dirty="0">
                <a:solidFill>
                  <a:schemeClr val="tx1"/>
                </a:solidFill>
              </a:rPr>
              <a:t>. </a:t>
            </a:r>
            <a:r>
              <a:rPr lang="es-MX" sz="2000" dirty="0" smtClean="0">
                <a:solidFill>
                  <a:schemeClr val="tx1"/>
                </a:solidFill>
              </a:rPr>
              <a:t>	Licitación </a:t>
            </a:r>
            <a:r>
              <a:rPr lang="es-MX" sz="2000" dirty="0">
                <a:solidFill>
                  <a:schemeClr val="tx1"/>
                </a:solidFill>
              </a:rPr>
              <a:t>simplificada, mediante invitación a cuando menos tres </a:t>
            </a:r>
            <a:r>
              <a:rPr lang="es-MX" sz="2000" dirty="0" smtClean="0">
                <a:solidFill>
                  <a:schemeClr val="tx1"/>
                </a:solidFill>
              </a:rPr>
              <a:t>	proveedores</a:t>
            </a:r>
            <a:r>
              <a:rPr lang="es-MX" sz="2000" dirty="0">
                <a:solidFill>
                  <a:schemeClr val="tx1"/>
                </a:solidFill>
              </a:rPr>
              <a:t>; y </a:t>
            </a:r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III</a:t>
            </a:r>
            <a:r>
              <a:rPr lang="es-MX" sz="2000" dirty="0">
                <a:solidFill>
                  <a:schemeClr val="tx1"/>
                </a:solidFill>
              </a:rPr>
              <a:t>. Adjudicación </a:t>
            </a:r>
            <a:r>
              <a:rPr lang="es-MX" sz="2000" dirty="0" smtClean="0">
                <a:solidFill>
                  <a:schemeClr val="tx1"/>
                </a:solidFill>
              </a:rPr>
              <a:t>directa</a:t>
            </a:r>
            <a:endParaRPr lang="es-MX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ángulo 9"/>
          <p:cNvSpPr>
            <a:spLocks noChangeArrowheads="1"/>
          </p:cNvSpPr>
          <p:nvPr/>
        </p:nvSpPr>
        <p:spPr bwMode="auto">
          <a:xfrm>
            <a:off x="1392238" y="3386138"/>
            <a:ext cx="1519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b="1">
                <a:solidFill>
                  <a:schemeClr val="bg1"/>
                </a:solidFill>
              </a:rPr>
              <a:t>Recursos Federalizados no ejercidos</a:t>
            </a:r>
          </a:p>
        </p:txBody>
      </p:sp>
      <p:sp>
        <p:nvSpPr>
          <p:cNvPr id="43011" name="Título 1"/>
          <p:cNvSpPr>
            <a:spLocks noGrp="1"/>
          </p:cNvSpPr>
          <p:nvPr>
            <p:ph type="ctrTitle"/>
          </p:nvPr>
        </p:nvSpPr>
        <p:spPr bwMode="auto">
          <a:xfrm>
            <a:off x="2133599" y="349956"/>
            <a:ext cx="6924675" cy="835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3600" b="1" dirty="0" smtClean="0"/>
              <a:t>Adjudicaciones de </a:t>
            </a:r>
            <a:r>
              <a:rPr lang="es-MX" altLang="es-MX" sz="3600" b="1" dirty="0"/>
              <a:t>Adquisiciones </a:t>
            </a:r>
          </a:p>
        </p:txBody>
      </p:sp>
      <p:sp>
        <p:nvSpPr>
          <p:cNvPr id="43012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50863" y="959556"/>
            <a:ext cx="8507412" cy="570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</a:rPr>
              <a:t>Ley de Adquisiciones, Arrendamientos, Administración y Enajenación de Bienes Muebles del Estado de Veracruz de Ignacio de la Llave</a:t>
            </a:r>
          </a:p>
          <a:p>
            <a:pPr algn="just"/>
            <a:endParaRPr lang="es-MX" sz="12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Artículo </a:t>
            </a:r>
            <a:r>
              <a:rPr lang="es-MX" sz="2000" b="1" dirty="0">
                <a:solidFill>
                  <a:schemeClr val="tx1"/>
                </a:solidFill>
              </a:rPr>
              <a:t>27</a:t>
            </a:r>
            <a:r>
              <a:rPr lang="es-MX" sz="2000" dirty="0">
                <a:solidFill>
                  <a:schemeClr val="tx1"/>
                </a:solidFill>
              </a:rPr>
              <a:t>.- Las dependencias, organismos y entidades señaladas en el artículo I de esta Ley se sujetarán, en los procedimientos de contratación, a los montos y modalidades siguientes: </a:t>
            </a:r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I. 	La </a:t>
            </a:r>
            <a:r>
              <a:rPr lang="es-MX" sz="2000" dirty="0">
                <a:solidFill>
                  <a:schemeClr val="tx1"/>
                </a:solidFill>
              </a:rPr>
              <a:t>que rebase el monto de </a:t>
            </a:r>
            <a:r>
              <a:rPr lang="es-MX" sz="2000" b="1" dirty="0">
                <a:solidFill>
                  <a:schemeClr val="tx1"/>
                </a:solidFill>
              </a:rPr>
              <a:t>192,583.7901 UMAS</a:t>
            </a:r>
            <a:r>
              <a:rPr lang="es-MX" sz="2000" dirty="0">
                <a:solidFill>
                  <a:schemeClr val="tx1"/>
                </a:solidFill>
              </a:rPr>
              <a:t>, se hará en licitación </a:t>
            </a:r>
            <a:r>
              <a:rPr lang="es-MX" sz="2000" dirty="0" smtClean="0">
                <a:solidFill>
                  <a:schemeClr val="tx1"/>
                </a:solidFill>
              </a:rPr>
              <a:t>	</a:t>
            </a:r>
            <a:r>
              <a:rPr lang="es-MX" sz="2000" b="1" dirty="0" smtClean="0">
                <a:solidFill>
                  <a:schemeClr val="tx1"/>
                </a:solidFill>
              </a:rPr>
              <a:t>pública </a:t>
            </a:r>
            <a:r>
              <a:rPr lang="es-MX" sz="2000" b="1" dirty="0">
                <a:solidFill>
                  <a:schemeClr val="tx1"/>
                </a:solidFill>
              </a:rPr>
              <a:t>nacional e internacional</a:t>
            </a:r>
            <a:r>
              <a:rPr lang="es-MX" sz="2000" dirty="0">
                <a:solidFill>
                  <a:schemeClr val="tx1"/>
                </a:solidFill>
              </a:rPr>
              <a:t>; </a:t>
            </a:r>
            <a:endParaRPr lang="es-MX" sz="2000" dirty="0" smtClean="0">
              <a:solidFill>
                <a:schemeClr val="tx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II</a:t>
            </a:r>
            <a:r>
              <a:rPr lang="es-MX" sz="2000" dirty="0">
                <a:solidFill>
                  <a:schemeClr val="tx1"/>
                </a:solidFill>
              </a:rPr>
              <a:t>. </a:t>
            </a:r>
            <a:r>
              <a:rPr lang="es-MX" sz="2000" dirty="0" smtClean="0">
                <a:solidFill>
                  <a:schemeClr val="tx1"/>
                </a:solidFill>
              </a:rPr>
              <a:t>	La </a:t>
            </a:r>
            <a:r>
              <a:rPr lang="es-MX" sz="2000" dirty="0">
                <a:solidFill>
                  <a:schemeClr val="tx1"/>
                </a:solidFill>
              </a:rPr>
              <a:t>que se encuentre </a:t>
            </a:r>
            <a:r>
              <a:rPr lang="es-MX" sz="2000" b="1" dirty="0">
                <a:solidFill>
                  <a:schemeClr val="tx1"/>
                </a:solidFill>
              </a:rPr>
              <a:t>entre las 192,583.7901 y las 96,292.9554 UMAS</a:t>
            </a:r>
            <a:r>
              <a:rPr lang="es-MX" sz="2000" dirty="0">
                <a:solidFill>
                  <a:schemeClr val="tx1"/>
                </a:solidFill>
              </a:rPr>
              <a:t>, se </a:t>
            </a:r>
            <a:r>
              <a:rPr lang="es-MX" sz="2000" dirty="0" smtClean="0">
                <a:solidFill>
                  <a:schemeClr val="tx1"/>
                </a:solidFill>
              </a:rPr>
              <a:t>	hará </a:t>
            </a:r>
            <a:r>
              <a:rPr lang="es-MX" sz="2000" dirty="0">
                <a:solidFill>
                  <a:schemeClr val="tx1"/>
                </a:solidFill>
              </a:rPr>
              <a:t>en </a:t>
            </a:r>
            <a:r>
              <a:rPr lang="es-MX" sz="2000" b="1" dirty="0">
                <a:solidFill>
                  <a:schemeClr val="tx1"/>
                </a:solidFill>
              </a:rPr>
              <a:t>licitación pública </a:t>
            </a:r>
            <a:r>
              <a:rPr lang="es-MX" sz="2000" b="1" dirty="0" smtClean="0">
                <a:solidFill>
                  <a:schemeClr val="tx1"/>
                </a:solidFill>
              </a:rPr>
              <a:t>estatal</a:t>
            </a:r>
            <a:r>
              <a:rPr lang="es-MX" sz="20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III</a:t>
            </a:r>
            <a:r>
              <a:rPr lang="es-MX" sz="2000" dirty="0">
                <a:solidFill>
                  <a:schemeClr val="tx1"/>
                </a:solidFill>
              </a:rPr>
              <a:t>. </a:t>
            </a:r>
            <a:r>
              <a:rPr lang="es-MX" sz="2000" dirty="0" smtClean="0">
                <a:solidFill>
                  <a:schemeClr val="tx1"/>
                </a:solidFill>
              </a:rPr>
              <a:t>	La </a:t>
            </a:r>
            <a:r>
              <a:rPr lang="es-MX" sz="2000" dirty="0">
                <a:solidFill>
                  <a:schemeClr val="tx1"/>
                </a:solidFill>
              </a:rPr>
              <a:t>que se encuentre </a:t>
            </a:r>
            <a:r>
              <a:rPr lang="es-MX" sz="2000" b="1" dirty="0">
                <a:solidFill>
                  <a:schemeClr val="tx1"/>
                </a:solidFill>
              </a:rPr>
              <a:t>entre las 96,292.9553 y las 1,203.5691 UMAS</a:t>
            </a:r>
            <a:r>
              <a:rPr lang="es-MX" sz="2000" dirty="0">
                <a:solidFill>
                  <a:schemeClr val="tx1"/>
                </a:solidFill>
              </a:rPr>
              <a:t>, se hará </a:t>
            </a:r>
            <a:r>
              <a:rPr lang="es-MX" sz="2000" dirty="0" smtClean="0">
                <a:solidFill>
                  <a:schemeClr val="tx1"/>
                </a:solidFill>
              </a:rPr>
              <a:t>	en </a:t>
            </a:r>
            <a:r>
              <a:rPr lang="es-MX" sz="2000" b="1" dirty="0">
                <a:solidFill>
                  <a:schemeClr val="tx1"/>
                </a:solidFill>
              </a:rPr>
              <a:t>licitación simplificada</a:t>
            </a:r>
            <a:r>
              <a:rPr lang="es-MX" sz="2000" dirty="0">
                <a:solidFill>
                  <a:schemeClr val="tx1"/>
                </a:solidFill>
              </a:rPr>
              <a:t>; </a:t>
            </a:r>
            <a:r>
              <a:rPr lang="es-MX" sz="2000" dirty="0" smtClean="0">
                <a:solidFill>
                  <a:schemeClr val="tx1"/>
                </a:solidFill>
              </a:rPr>
              <a:t>y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IV</a:t>
            </a:r>
            <a:r>
              <a:rPr lang="es-MX" sz="2000" dirty="0">
                <a:solidFill>
                  <a:schemeClr val="tx1"/>
                </a:solidFill>
              </a:rPr>
              <a:t>. </a:t>
            </a:r>
            <a:r>
              <a:rPr lang="es-MX" sz="2000" dirty="0" smtClean="0">
                <a:solidFill>
                  <a:schemeClr val="tx1"/>
                </a:solidFill>
              </a:rPr>
              <a:t>	La </a:t>
            </a:r>
            <a:r>
              <a:rPr lang="es-MX" sz="2000" b="1" dirty="0">
                <a:solidFill>
                  <a:schemeClr val="tx1"/>
                </a:solidFill>
              </a:rPr>
              <a:t>inferior a las 1,203.5691 UMAS</a:t>
            </a:r>
            <a:r>
              <a:rPr lang="es-MX" sz="2000" dirty="0">
                <a:solidFill>
                  <a:schemeClr val="tx1"/>
                </a:solidFill>
              </a:rPr>
              <a:t>, se hará en </a:t>
            </a:r>
            <a:r>
              <a:rPr lang="es-MX" sz="2000" b="1" dirty="0">
                <a:solidFill>
                  <a:schemeClr val="tx1"/>
                </a:solidFill>
              </a:rPr>
              <a:t>adjudicación directa</a:t>
            </a:r>
            <a:r>
              <a:rPr lang="es-MX" sz="2000" dirty="0">
                <a:solidFill>
                  <a:schemeClr val="tx1"/>
                </a:solidFill>
              </a:rPr>
              <a:t>. Los </a:t>
            </a:r>
            <a:r>
              <a:rPr lang="es-MX" sz="2000" dirty="0" smtClean="0">
                <a:solidFill>
                  <a:schemeClr val="tx1"/>
                </a:solidFill>
              </a:rPr>
              <a:t>	montos </a:t>
            </a:r>
            <a:r>
              <a:rPr lang="es-MX" sz="2000" dirty="0">
                <a:solidFill>
                  <a:schemeClr val="tx1"/>
                </a:solidFill>
              </a:rPr>
              <a:t>señalados se considerarán sin tomar en cuenta los impuestos que </a:t>
            </a:r>
            <a:r>
              <a:rPr lang="es-MX" sz="2000" dirty="0" smtClean="0">
                <a:solidFill>
                  <a:schemeClr val="tx1"/>
                </a:solidFill>
              </a:rPr>
              <a:t>	causen </a:t>
            </a:r>
            <a:r>
              <a:rPr lang="es-MX" sz="2000" dirty="0">
                <a:solidFill>
                  <a:schemeClr val="tx1"/>
                </a:solidFill>
              </a:rPr>
              <a:t>las contrataciones</a:t>
            </a:r>
          </a:p>
        </p:txBody>
      </p:sp>
    </p:spTree>
    <p:extLst>
      <p:ext uri="{BB962C8B-B14F-4D97-AF65-F5344CB8AC3E}">
        <p14:creationId xmlns:p14="http://schemas.microsoft.com/office/powerpoint/2010/main" val="18593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ulo 1"/>
          <p:cNvSpPr>
            <a:spLocks noGrp="1"/>
          </p:cNvSpPr>
          <p:nvPr>
            <p:ph type="ctrTitle"/>
          </p:nvPr>
        </p:nvSpPr>
        <p:spPr bwMode="auto">
          <a:xfrm>
            <a:off x="2338388" y="373063"/>
            <a:ext cx="6491287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MX" altLang="es-MX" sz="3000" b="1" smtClean="0">
                <a:solidFill>
                  <a:srgbClr val="7F7F7F"/>
                </a:solidFill>
              </a:rPr>
              <a:t>Rubros a Revisar:</a:t>
            </a: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endParaRPr lang="es-ES" altLang="es-MX" sz="2400" b="1" smtClean="0">
              <a:solidFill>
                <a:srgbClr val="7F7F7F"/>
              </a:solidFill>
            </a:endParaRPr>
          </a:p>
        </p:txBody>
      </p:sp>
      <p:grpSp>
        <p:nvGrpSpPr>
          <p:cNvPr id="78851" name="Grupo 6"/>
          <p:cNvGrpSpPr>
            <a:grpSpLocks/>
          </p:cNvGrpSpPr>
          <p:nvPr/>
        </p:nvGrpSpPr>
        <p:grpSpPr bwMode="auto">
          <a:xfrm>
            <a:off x="698500" y="1906588"/>
            <a:ext cx="7896225" cy="4021137"/>
            <a:chOff x="275932" y="2036183"/>
            <a:chExt cx="8319428" cy="3591612"/>
          </a:xfrm>
        </p:grpSpPr>
        <p:sp>
          <p:nvSpPr>
            <p:cNvPr id="8" name="Cheurón 7"/>
            <p:cNvSpPr/>
            <p:nvPr/>
          </p:nvSpPr>
          <p:spPr bwMode="auto">
            <a:xfrm>
              <a:off x="275932" y="3109554"/>
              <a:ext cx="2570761" cy="137113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2828294" y="2036183"/>
              <a:ext cx="5767066" cy="3591612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defRPr/>
              </a:pPr>
              <a:endParaRPr lang="es-MX" sz="14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que </a:t>
              </a:r>
              <a:r>
                <a:rPr lang="es-MX" altLang="es-MX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los registros por </a:t>
              </a:r>
              <a:r>
                <a:rPr lang="es-MX" altLang="es-MX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impuestos y/o aportaciones de seguridad </a:t>
              </a:r>
              <a:r>
                <a:rPr lang="es-MX" altLang="es-MX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social, hayan sido realizados de acuerdo a lo establecido en el marco normativo.</a:t>
              </a:r>
            </a:p>
            <a:p>
              <a:pPr algn="just">
                <a:defRPr/>
              </a:pPr>
              <a:endParaRPr lang="es-MX" altLang="es-MX" sz="16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altLang="es-MX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</a:t>
              </a:r>
              <a:r>
                <a:rPr lang="es-MX" altLang="es-MX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que las retenciones efectuadas a los trabajadores por impuestos y/o aportaciones de seguridad social, así como las impuestos y cuotas a cargo del E</a:t>
              </a:r>
              <a:r>
                <a:rPr lang="es-MX" altLang="es-MX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nte (ISR Sueldos y Salarios, IPE, IMSS, ISR Honorarios) </a:t>
              </a:r>
              <a:r>
                <a:rPr lang="es-MX" altLang="es-MX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hayan sido enteradas a las autoridades correspondientes en los plazos establecidos. </a:t>
              </a:r>
            </a:p>
            <a:p>
              <a:pPr algn="just">
                <a:defRPr/>
              </a:pPr>
              <a:endParaRPr lang="es-MX" sz="16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sz="1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Verificar que el importe pagado del Impuesto Sobre Erogaciones por Remuneraciones al Trabajo Personal (3% ISERTP) a la SEFIPLAN, haya sido calculado de acuerdo a lo establecido en el Código Financiero para el Estado de Veracruz de Ignacio de la Llave.</a:t>
              </a:r>
              <a:endParaRPr lang="es-MX" sz="160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just">
                <a:defRPr/>
              </a:pPr>
              <a:endParaRPr lang="es-MX" sz="18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857" name="Rectángulo 12"/>
            <p:cNvSpPr>
              <a:spLocks noChangeArrowheads="1"/>
            </p:cNvSpPr>
            <p:nvPr/>
          </p:nvSpPr>
          <p:spPr bwMode="auto">
            <a:xfrm>
              <a:off x="841265" y="3295303"/>
              <a:ext cx="1665893" cy="107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MX" altLang="es-MX" b="1">
                  <a:solidFill>
                    <a:srgbClr val="FFFFFF"/>
                  </a:solidFill>
                </a:rPr>
                <a:t>Cumplimiento de Obligaciones Fiscales</a:t>
              </a:r>
            </a:p>
          </p:txBody>
        </p:sp>
      </p:grp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4340555" y="1295117"/>
            <a:ext cx="3794125" cy="400110"/>
          </a:xfrm>
          <a:prstGeom prst="rect">
            <a:avLst/>
          </a:prstGeom>
          <a:solidFill>
            <a:srgbClr val="808000"/>
          </a:solidFill>
          <a:ln>
            <a:solidFill>
              <a:srgbClr val="CC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MX" altLang="es-MX" sz="2000" dirty="0" smtClean="0">
                <a:solidFill>
                  <a:prstClr val="white"/>
                </a:solidFill>
              </a:rPr>
              <a:t>Procedimiento</a:t>
            </a:r>
          </a:p>
        </p:txBody>
      </p:sp>
    </p:spTree>
    <p:extLst>
      <p:ext uri="{BB962C8B-B14F-4D97-AF65-F5344CB8AC3E}">
        <p14:creationId xmlns:p14="http://schemas.microsoft.com/office/powerpoint/2010/main" val="22215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ctrTitle"/>
          </p:nvPr>
        </p:nvSpPr>
        <p:spPr bwMode="auto">
          <a:xfrm>
            <a:off x="387350" y="969963"/>
            <a:ext cx="7481888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MX" altLang="es-MX" sz="3000" b="1" smtClean="0">
                <a:solidFill>
                  <a:srgbClr val="7F7F7F"/>
                </a:solidFill>
              </a:rPr>
              <a:t>Rubros a Revisar:</a:t>
            </a: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endParaRPr lang="es-ES" altLang="es-MX" sz="2400" b="1" smtClean="0">
              <a:solidFill>
                <a:srgbClr val="7F7F7F"/>
              </a:solidFill>
            </a:endParaRPr>
          </a:p>
        </p:txBody>
      </p:sp>
      <p:sp>
        <p:nvSpPr>
          <p:cNvPr id="79875" name="Rectángulo 7"/>
          <p:cNvSpPr>
            <a:spLocks noChangeArrowheads="1"/>
          </p:cNvSpPr>
          <p:nvPr/>
        </p:nvSpPr>
        <p:spPr bwMode="auto">
          <a:xfrm>
            <a:off x="946150" y="3322638"/>
            <a:ext cx="14970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b="1">
                <a:solidFill>
                  <a:srgbClr val="FFFFFF"/>
                </a:solidFill>
              </a:rPr>
              <a:t>Recursos Federalizados no ejercidos</a:t>
            </a:r>
          </a:p>
        </p:txBody>
      </p:sp>
      <p:sp>
        <p:nvSpPr>
          <p:cNvPr id="12" name="Cheurón 11"/>
          <p:cNvSpPr/>
          <p:nvPr/>
        </p:nvSpPr>
        <p:spPr bwMode="auto">
          <a:xfrm>
            <a:off x="212725" y="3108325"/>
            <a:ext cx="2417763" cy="1455738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744788" y="1819275"/>
            <a:ext cx="2546350" cy="4591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es-MX" sz="15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5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SITUACIONES QUE SE DEBEN PREVENIR:</a:t>
            </a:r>
          </a:p>
          <a:p>
            <a:pPr algn="ctr">
              <a:defRPr/>
            </a:pPr>
            <a:endParaRPr lang="es-MX" sz="155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Diferencia en registros de impuestos y aportaciones de seguridad social.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5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Impuestos no enterados a la SHCP.</a:t>
            </a: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Impuestos no enterados a la SEFIPLAN (3% nómina).</a:t>
            </a: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Aportaciones de seguridad social no enteradas (IMSS, IPE, etc.)</a:t>
            </a: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s-MX" sz="155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9878" name="Rectángulo 13"/>
          <p:cNvSpPr>
            <a:spLocks noChangeArrowheads="1"/>
          </p:cNvSpPr>
          <p:nvPr/>
        </p:nvSpPr>
        <p:spPr bwMode="auto">
          <a:xfrm>
            <a:off x="709613" y="3243263"/>
            <a:ext cx="160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b="1">
                <a:solidFill>
                  <a:srgbClr val="FFFFFF"/>
                </a:solidFill>
              </a:rPr>
              <a:t>Cumplimiento de Obligaciones Fiscales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407025" y="1819275"/>
            <a:ext cx="2544763" cy="4591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es-MX" sz="15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5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ACCIONES PARA EVITAR SU RECURRENCIA:</a:t>
            </a:r>
          </a:p>
          <a:p>
            <a:pPr algn="just">
              <a:defRPr/>
            </a:pPr>
            <a:endParaRPr lang="es-MX" sz="155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Validar el registro de los impuestos y aportaciones de seguridad social cada mes.</a:t>
            </a: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5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Concientizar la importancia que tiene enterar los impuestos y aportaciones de seguridad social en tiempo y forma para evitar actualizaciones y recargos.</a:t>
            </a:r>
          </a:p>
          <a:p>
            <a:pPr algn="just">
              <a:defRPr/>
            </a:pPr>
            <a:endParaRPr lang="es-MX" sz="15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550" dirty="0" smtClean="0">
                <a:solidFill>
                  <a:prstClr val="black"/>
                </a:solidFill>
                <a:cs typeface="Arial" panose="020B0604020202020204" pitchFamily="34" charset="0"/>
              </a:rPr>
              <a:t>Verificar que cada mes se realice el entero correspondiente.</a:t>
            </a: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15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s-MX" sz="155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251450" y="2652713"/>
            <a:ext cx="195263" cy="34766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5291138" y="3668713"/>
            <a:ext cx="195262" cy="3492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ángulo 9"/>
          <p:cNvSpPr>
            <a:spLocks noChangeArrowheads="1"/>
          </p:cNvSpPr>
          <p:nvPr/>
        </p:nvSpPr>
        <p:spPr bwMode="auto">
          <a:xfrm>
            <a:off x="1392238" y="3386138"/>
            <a:ext cx="1519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b="1">
                <a:solidFill>
                  <a:schemeClr val="bg1"/>
                </a:solidFill>
              </a:rPr>
              <a:t>Recursos Federalizados no ejercidos</a:t>
            </a:r>
          </a:p>
        </p:txBody>
      </p:sp>
      <p:sp>
        <p:nvSpPr>
          <p:cNvPr id="43011" name="Título 1"/>
          <p:cNvSpPr>
            <a:spLocks noGrp="1"/>
          </p:cNvSpPr>
          <p:nvPr>
            <p:ph type="ctrTitle"/>
          </p:nvPr>
        </p:nvSpPr>
        <p:spPr bwMode="auto">
          <a:xfrm>
            <a:off x="2133599" y="349956"/>
            <a:ext cx="6924675" cy="835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3600" b="1" dirty="0" smtClean="0"/>
              <a:t>Cumplimiento de Obligaciones Fiscales</a:t>
            </a:r>
            <a:endParaRPr lang="es-MX" altLang="es-MX" sz="3600" b="1" dirty="0"/>
          </a:p>
        </p:txBody>
      </p:sp>
      <p:sp>
        <p:nvSpPr>
          <p:cNvPr id="43012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50862" y="1591733"/>
            <a:ext cx="8514115" cy="43349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</a:rPr>
              <a:t>Ley del Impuesto Sobre la Renta.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</a:rPr>
              <a:t>Ley del Seguro Social.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Ley </a:t>
            </a:r>
            <a:r>
              <a:rPr lang="es-MX" sz="2800" dirty="0" smtClean="0">
                <a:solidFill>
                  <a:schemeClr val="tx1"/>
                </a:solidFill>
              </a:rPr>
              <a:t>de Pensiones del Estado de Veracruz de Ignacio de la Llave.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</a:rPr>
              <a:t>Código Financiero para el Estado de Veracruz.</a:t>
            </a:r>
          </a:p>
        </p:txBody>
      </p:sp>
    </p:spTree>
    <p:extLst>
      <p:ext uri="{BB962C8B-B14F-4D97-AF65-F5344CB8AC3E}">
        <p14:creationId xmlns:p14="http://schemas.microsoft.com/office/powerpoint/2010/main" val="3081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="" xmlns:a16="http://schemas.microsoft.com/office/drawing/2014/main" id="{577701B4-BC25-4D40-BC83-52099ADAF7E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584450" y="244475"/>
            <a:ext cx="545465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MX" altLang="es-MX" sz="3000" b="1" dirty="0"/>
              <a:t>Rubros a Revisar en las AIC 2019</a:t>
            </a:r>
            <a:endParaRPr lang="es-ES" altLang="es-MX" sz="2400" b="1" dirty="0"/>
          </a:p>
        </p:txBody>
      </p:sp>
      <p:grpSp>
        <p:nvGrpSpPr>
          <p:cNvPr id="22531" name="Grupo 5">
            <a:extLst>
              <a:ext uri="{FF2B5EF4-FFF2-40B4-BE49-F238E27FC236}">
                <a16:creationId xmlns="" xmlns:a16="http://schemas.microsoft.com/office/drawing/2014/main" id="{E1639141-F6B3-4699-B0B9-57471AE3B57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949325"/>
            <a:ext cx="6443663" cy="5067300"/>
            <a:chOff x="1951349" y="1515875"/>
            <a:chExt cx="6599917" cy="6659203"/>
          </a:xfrm>
        </p:grpSpPr>
        <p:grpSp>
          <p:nvGrpSpPr>
            <p:cNvPr id="22533" name="Grupo 6">
              <a:extLst>
                <a:ext uri="{FF2B5EF4-FFF2-40B4-BE49-F238E27FC236}">
                  <a16:creationId xmlns="" xmlns:a16="http://schemas.microsoft.com/office/drawing/2014/main" id="{7B2766C2-D8B8-4D05-B78A-87231945B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349" y="1515875"/>
              <a:ext cx="6593454" cy="5215541"/>
              <a:chOff x="2073897" y="2026762"/>
              <a:chExt cx="6632747" cy="5191840"/>
            </a:xfrm>
          </p:grpSpPr>
          <p:grpSp>
            <p:nvGrpSpPr>
              <p:cNvPr id="22540" name="Grupo 15">
                <a:extLst>
                  <a:ext uri="{FF2B5EF4-FFF2-40B4-BE49-F238E27FC236}">
                    <a16:creationId xmlns="" xmlns:a16="http://schemas.microsoft.com/office/drawing/2014/main" id="{F7497A49-8506-4EAA-A24B-E84028339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897" y="2026762"/>
                <a:ext cx="6632747" cy="5053698"/>
                <a:chOff x="2073897" y="2026762"/>
                <a:chExt cx="6632747" cy="5053698"/>
              </a:xfrm>
            </p:grpSpPr>
            <p:sp>
              <p:nvSpPr>
                <p:cNvPr id="27" name="Cheurón 26">
                  <a:extLst>
                    <a:ext uri="{FF2B5EF4-FFF2-40B4-BE49-F238E27FC236}">
                      <a16:creationId xmlns="" xmlns:a16="http://schemas.microsoft.com/office/drawing/2014/main" id="{7CA93A0D-04F9-44E8-ABF4-89DF92F6EEA9}"/>
                    </a:ext>
                  </a:extLst>
                </p:cNvPr>
                <p:cNvSpPr/>
                <p:nvPr/>
              </p:nvSpPr>
              <p:spPr bwMode="auto">
                <a:xfrm>
                  <a:off x="2788692" y="6389985"/>
                  <a:ext cx="5909732" cy="689476"/>
                </a:xfrm>
                <a:prstGeom prst="chevron">
                  <a:avLst/>
                </a:prstGeom>
                <a:solidFill>
                  <a:srgbClr val="EEECE1">
                    <a:lumMod val="50000"/>
                  </a:srgbClr>
                </a:solidFill>
                <a:ln w="952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50800" dist="41909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2555" name="Grupo 6">
                  <a:extLst>
                    <a:ext uri="{FF2B5EF4-FFF2-40B4-BE49-F238E27FC236}">
                      <a16:creationId xmlns="" xmlns:a16="http://schemas.microsoft.com/office/drawing/2014/main" id="{046D3707-D5E2-4DD4-8871-215BC42F22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73897" y="2026762"/>
                  <a:ext cx="6632747" cy="4299718"/>
                  <a:chOff x="401104" y="1176096"/>
                  <a:chExt cx="8071662" cy="5179176"/>
                </a:xfrm>
              </p:grpSpPr>
              <p:grpSp>
                <p:nvGrpSpPr>
                  <p:cNvPr id="22556" name="Grupo 2">
                    <a:extLst>
                      <a:ext uri="{FF2B5EF4-FFF2-40B4-BE49-F238E27FC236}">
                        <a16:creationId xmlns="" xmlns:a16="http://schemas.microsoft.com/office/drawing/2014/main" id="{346C9F4D-F4D7-4F70-9FAD-A39F8C696E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1104" y="1176096"/>
                    <a:ext cx="8031691" cy="1677189"/>
                    <a:chOff x="401104" y="1260761"/>
                    <a:chExt cx="8031691" cy="1677189"/>
                  </a:xfrm>
                </p:grpSpPr>
                <p:sp>
                  <p:nvSpPr>
                    <p:cNvPr id="36" name="Cheurón 35">
                      <a:extLst>
                        <a:ext uri="{FF2B5EF4-FFF2-40B4-BE49-F238E27FC236}">
                          <a16:creationId xmlns="" xmlns:a16="http://schemas.microsoft.com/office/drawing/2014/main" id="{000D0FF5-C28C-4448-B42B-1BDD8AA61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1425" y="1260761"/>
                      <a:ext cx="7191370" cy="829733"/>
                    </a:xfrm>
                    <a:prstGeom prst="chevron">
                      <a:avLst/>
                    </a:prstGeom>
                    <a:gradFill flip="none" rotWithShape="1">
                      <a:gsLst>
                        <a:gs pos="0">
                          <a:srgbClr val="C0504D">
                            <a:lumMod val="89000"/>
                          </a:srgbClr>
                        </a:gs>
                        <a:gs pos="23000">
                          <a:srgbClr val="C0504D">
                            <a:lumMod val="89000"/>
                          </a:srgbClr>
                        </a:gs>
                        <a:gs pos="69000">
                          <a:srgbClr val="C0504D">
                            <a:lumMod val="75000"/>
                          </a:srgbClr>
                        </a:gs>
                        <a:gs pos="97000">
                          <a:srgbClr val="C0504D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50800" dist="41909" dir="54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MX" kern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Cheurón 36">
                      <a:extLst>
                        <a:ext uri="{FF2B5EF4-FFF2-40B4-BE49-F238E27FC236}">
                          <a16:creationId xmlns="" xmlns:a16="http://schemas.microsoft.com/office/drawing/2014/main" id="{97558ACC-F20A-4DFC-B9D7-75FAD5C002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01104" y="2108218"/>
                      <a:ext cx="7021512" cy="829732"/>
                    </a:xfrm>
                    <a:prstGeom prst="chevron">
                      <a:avLst/>
                    </a:prstGeom>
                    <a:gradFill flip="none" rotWithShape="1">
                      <a:gsLst>
                        <a:gs pos="0">
                          <a:srgbClr val="4F81BD">
                            <a:lumMod val="89000"/>
                          </a:srgbClr>
                        </a:gs>
                        <a:gs pos="23000">
                          <a:srgbClr val="4F81BD">
                            <a:lumMod val="89000"/>
                          </a:srgbClr>
                        </a:gs>
                        <a:gs pos="69000">
                          <a:srgbClr val="4F81BD">
                            <a:lumMod val="75000"/>
                          </a:srgbClr>
                        </a:gs>
                        <a:gs pos="97000">
                          <a:srgbClr val="4F81BD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50800" dist="41909" dir="54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MX" kern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2557" name="Grupo 7">
                    <a:extLst>
                      <a:ext uri="{FF2B5EF4-FFF2-40B4-BE49-F238E27FC236}">
                        <a16:creationId xmlns="" xmlns:a16="http://schemas.microsoft.com/office/drawing/2014/main" id="{C65C6179-6031-4077-8039-9FF5D7D430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1104" y="2892932"/>
                    <a:ext cx="8045210" cy="1719814"/>
                    <a:chOff x="401104" y="1252002"/>
                    <a:chExt cx="8045210" cy="1719814"/>
                  </a:xfrm>
                </p:grpSpPr>
                <p:sp>
                  <p:nvSpPr>
                    <p:cNvPr id="34" name="Cheurón 33">
                      <a:extLst>
                        <a:ext uri="{FF2B5EF4-FFF2-40B4-BE49-F238E27FC236}">
                          <a16:creationId xmlns="" xmlns:a16="http://schemas.microsoft.com/office/drawing/2014/main" id="{EFCAFFB7-3BF4-4340-8601-A48EE5758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4945" y="1252002"/>
                      <a:ext cx="7191369" cy="829733"/>
                    </a:xfrm>
                    <a:prstGeom prst="chevron">
                      <a:avLst/>
                    </a:prstGeom>
                    <a:gradFill flip="none" rotWithShape="1">
                      <a:gsLst>
                        <a:gs pos="0">
                          <a:srgbClr val="F79646">
                            <a:lumMod val="40000"/>
                            <a:lumOff val="60000"/>
                          </a:srgbClr>
                        </a:gs>
                        <a:gs pos="3000">
                          <a:srgbClr val="F79646">
                            <a:lumMod val="95000"/>
                            <a:lumOff val="5000"/>
                          </a:srgbClr>
                        </a:gs>
                        <a:gs pos="50000">
                          <a:srgbClr val="F79646">
                            <a:lumMod val="60000"/>
                          </a:srgb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 w="952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50800" dist="41909" dir="54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MX" kern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Cheurón 34">
                      <a:extLst>
                        <a:ext uri="{FF2B5EF4-FFF2-40B4-BE49-F238E27FC236}">
                          <a16:creationId xmlns="" xmlns:a16="http://schemas.microsoft.com/office/drawing/2014/main" id="{4EE662A3-9CBD-4E6D-BF60-A229D1D043B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01104" y="2142083"/>
                      <a:ext cx="7021513" cy="829733"/>
                    </a:xfrm>
                    <a:prstGeom prst="chevron">
                      <a:avLst/>
                    </a:prstGeom>
                    <a:gradFill flip="none" rotWithShape="1">
                      <a:gsLst>
                        <a:gs pos="0">
                          <a:srgbClr val="4BACC6">
                            <a:lumMod val="89000"/>
                          </a:srgbClr>
                        </a:gs>
                        <a:gs pos="23000">
                          <a:srgbClr val="4BACC6">
                            <a:lumMod val="89000"/>
                          </a:srgbClr>
                        </a:gs>
                        <a:gs pos="69000">
                          <a:srgbClr val="4BACC6">
                            <a:lumMod val="75000"/>
                          </a:srgbClr>
                        </a:gs>
                        <a:gs pos="97000">
                          <a:srgbClr val="4BACC6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50800" dist="41909" dir="54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MX" kern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2558" name="Grupo 10">
                    <a:extLst>
                      <a:ext uri="{FF2B5EF4-FFF2-40B4-BE49-F238E27FC236}">
                        <a16:creationId xmlns="" xmlns:a16="http://schemas.microsoft.com/office/drawing/2014/main" id="{563095A5-9489-4A3A-B33B-5A72B592E7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2714" y="4644219"/>
                    <a:ext cx="7970052" cy="1711053"/>
                    <a:chOff x="400854" y="1260761"/>
                    <a:chExt cx="7970052" cy="1711053"/>
                  </a:xfrm>
                </p:grpSpPr>
                <p:sp>
                  <p:nvSpPr>
                    <p:cNvPr id="32" name="Cheurón 31">
                      <a:extLst>
                        <a:ext uri="{FF2B5EF4-FFF2-40B4-BE49-F238E27FC236}">
                          <a16:creationId xmlns="" xmlns:a16="http://schemas.microsoft.com/office/drawing/2014/main" id="{4E63AFA8-9D55-45BC-948D-38F76D7D4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536" y="1260761"/>
                      <a:ext cx="7191370" cy="829733"/>
                    </a:xfrm>
                    <a:prstGeom prst="chevron">
                      <a:avLst/>
                    </a:prstGeom>
                    <a:gradFill flip="none" rotWithShape="1">
                      <a:gsLst>
                        <a:gs pos="0">
                          <a:srgbClr val="9BBB59">
                            <a:lumMod val="89000"/>
                          </a:srgbClr>
                        </a:gs>
                        <a:gs pos="23000">
                          <a:srgbClr val="9BBB59">
                            <a:lumMod val="89000"/>
                          </a:srgbClr>
                        </a:gs>
                        <a:gs pos="69000">
                          <a:srgbClr val="9BBB59">
                            <a:lumMod val="75000"/>
                          </a:srgbClr>
                        </a:gs>
                        <a:gs pos="97000">
                          <a:srgbClr val="9BBB59">
                            <a:lumMod val="7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50800" dist="41909" dir="54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MX" kern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Cheurón 32">
                      <a:extLst>
                        <a:ext uri="{FF2B5EF4-FFF2-40B4-BE49-F238E27FC236}">
                          <a16:creationId xmlns="" xmlns:a16="http://schemas.microsoft.com/office/drawing/2014/main" id="{37682B9A-F438-4F36-8A75-D4C634B24F7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00761" y="2140260"/>
                      <a:ext cx="6901178" cy="830501"/>
                    </a:xfrm>
                    <a:prstGeom prst="chevron">
                      <a:avLst/>
                    </a:prstGeom>
                    <a:gradFill flip="none" rotWithShape="1">
                      <a:gsLst>
                        <a:gs pos="0">
                          <a:srgbClr val="8064A2">
                            <a:lumMod val="67000"/>
                          </a:srgbClr>
                        </a:gs>
                        <a:gs pos="48000">
                          <a:srgbClr val="8064A2">
                            <a:lumMod val="97000"/>
                            <a:lumOff val="3000"/>
                          </a:srgbClr>
                        </a:gs>
                        <a:gs pos="100000">
                          <a:srgbClr val="8064A2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50800" dist="41909" dir="5400000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MX" kern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sp>
            <p:nvSpPr>
              <p:cNvPr id="14" name="Rectángulo 13">
                <a:extLst>
                  <a:ext uri="{FF2B5EF4-FFF2-40B4-BE49-F238E27FC236}">
                    <a16:creationId xmlns="" xmlns:a16="http://schemas.microsoft.com/office/drawing/2014/main" id="{4F741CEF-0679-4957-948F-844460E2018B}"/>
                  </a:ext>
                </a:extLst>
              </p:cNvPr>
              <p:cNvSpPr/>
              <p:nvPr/>
            </p:nvSpPr>
            <p:spPr>
              <a:xfrm>
                <a:off x="3125643" y="2153444"/>
                <a:ext cx="3366241" cy="434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Recursos Federalizados no Ejercidos</a:t>
                </a: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="" xmlns:a16="http://schemas.microsoft.com/office/drawing/2014/main" id="{DE58E10A-CA1D-4F87-BC9D-F695CAD54666}"/>
                  </a:ext>
                </a:extLst>
              </p:cNvPr>
              <p:cNvSpPr/>
              <p:nvPr/>
            </p:nvSpPr>
            <p:spPr>
              <a:xfrm>
                <a:off x="3124007" y="2840843"/>
                <a:ext cx="4571742" cy="4319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Control de Bienes Inmuebles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="" xmlns:a16="http://schemas.microsoft.com/office/drawing/2014/main" id="{79C225AD-B5C5-42F9-8D07-0FE0C1839276}"/>
                  </a:ext>
                </a:extLst>
              </p:cNvPr>
              <p:cNvSpPr/>
              <p:nvPr/>
            </p:nvSpPr>
            <p:spPr>
              <a:xfrm>
                <a:off x="3124007" y="6473054"/>
                <a:ext cx="5260365" cy="4340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Procedimientos de Adjudicaciones de Obras</a:t>
                </a: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="" xmlns:a16="http://schemas.microsoft.com/office/drawing/2014/main" id="{D30B2587-249F-4F72-8DEF-F5B01CA5CEE7}"/>
                  </a:ext>
                </a:extLst>
              </p:cNvPr>
              <p:cNvSpPr/>
              <p:nvPr/>
            </p:nvSpPr>
            <p:spPr>
              <a:xfrm>
                <a:off x="3124007" y="5050490"/>
                <a:ext cx="3621408" cy="434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Cumplimiento de Obligaciones Fiscales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="" xmlns:a16="http://schemas.microsoft.com/office/drawing/2014/main" id="{D914AE21-3A7C-4C3B-937B-F138D6F291B8}"/>
                  </a:ext>
                </a:extLst>
              </p:cNvPr>
              <p:cNvSpPr/>
              <p:nvPr/>
            </p:nvSpPr>
            <p:spPr>
              <a:xfrm>
                <a:off x="3125643" y="4307018"/>
                <a:ext cx="4543935" cy="434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Procedimiento de Adjudicación de adquisiciones</a:t>
                </a:r>
              </a:p>
            </p:txBody>
          </p:sp>
          <p:sp>
            <p:nvSpPr>
              <p:cNvPr id="19" name="CuadroTexto 3">
                <a:extLst>
                  <a:ext uri="{FF2B5EF4-FFF2-40B4-BE49-F238E27FC236}">
                    <a16:creationId xmlns="" xmlns:a16="http://schemas.microsoft.com/office/drawing/2014/main" id="{66256814-D290-4C62-B65A-2DDEB0A7B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5972" y="2026762"/>
                <a:ext cx="755687" cy="8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MX" altLang="es-MX" sz="3600" b="1" kern="0" dirty="0">
                    <a:solidFill>
                      <a:prstClr val="white"/>
                    </a:solidFill>
                  </a:rPr>
                  <a:t>01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="" xmlns:a16="http://schemas.microsoft.com/office/drawing/2014/main" id="{8AA32800-3F4B-4E85-8B88-792C6BF44384}"/>
                  </a:ext>
                </a:extLst>
              </p:cNvPr>
              <p:cNvSpPr/>
              <p:nvPr/>
            </p:nvSpPr>
            <p:spPr>
              <a:xfrm>
                <a:off x="3125643" y="3586391"/>
                <a:ext cx="2572933" cy="434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Control de Bienes Muebles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="" xmlns:a16="http://schemas.microsoft.com/office/drawing/2014/main" id="{7F09AF6B-E8AA-4A86-BBE9-749580A112D5}"/>
                  </a:ext>
                </a:extLst>
              </p:cNvPr>
              <p:cNvSpPr/>
              <p:nvPr/>
            </p:nvSpPr>
            <p:spPr>
              <a:xfrm>
                <a:off x="3124007" y="5623669"/>
                <a:ext cx="3727728" cy="747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Ministración de Recursos Financieros al </a:t>
                </a: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altLang="es-MX" sz="1600" b="1" kern="0" dirty="0">
                    <a:solidFill>
                      <a:prstClr val="white"/>
                    </a:solidFill>
                    <a:latin typeface="Calibri"/>
                  </a:rPr>
                  <a:t>DIF Municipal.</a:t>
                </a:r>
              </a:p>
            </p:txBody>
          </p:sp>
          <p:sp>
            <p:nvSpPr>
              <p:cNvPr id="22" name="CuadroTexto 3">
                <a:extLst>
                  <a:ext uri="{FF2B5EF4-FFF2-40B4-BE49-F238E27FC236}">
                    <a16:creationId xmlns="" xmlns:a16="http://schemas.microsoft.com/office/drawing/2014/main" id="{9BF99FCC-512B-4C36-8784-10B8159F1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3890" y="6392061"/>
                <a:ext cx="757322" cy="8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MX" altLang="es-MX" sz="3600" b="1" kern="0" dirty="0">
                    <a:solidFill>
                      <a:prstClr val="white"/>
                    </a:solidFill>
                  </a:rPr>
                  <a:t>07</a:t>
                </a:r>
              </a:p>
            </p:txBody>
          </p:sp>
          <p:sp>
            <p:nvSpPr>
              <p:cNvPr id="23" name="CuadroTexto 3">
                <a:extLst>
                  <a:ext uri="{FF2B5EF4-FFF2-40B4-BE49-F238E27FC236}">
                    <a16:creationId xmlns="" xmlns:a16="http://schemas.microsoft.com/office/drawing/2014/main" id="{546EEFFF-E11E-4EA9-81D0-91844D880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604" y="4817895"/>
                <a:ext cx="757322" cy="828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MX" altLang="es-MX" sz="3600" b="1" kern="0" dirty="0">
                    <a:solidFill>
                      <a:prstClr val="white"/>
                    </a:solidFill>
                  </a:rPr>
                  <a:t>05</a:t>
                </a:r>
              </a:p>
            </p:txBody>
          </p:sp>
          <p:sp>
            <p:nvSpPr>
              <p:cNvPr id="24" name="CuadroTexto 3">
                <a:extLst>
                  <a:ext uri="{FF2B5EF4-FFF2-40B4-BE49-F238E27FC236}">
                    <a16:creationId xmlns="" xmlns:a16="http://schemas.microsoft.com/office/drawing/2014/main" id="{8A1882D7-C253-47F8-ACA8-24C42AD91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5087" y="4149186"/>
                <a:ext cx="755687" cy="845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MX" altLang="es-MX" sz="3600" b="1" kern="0" dirty="0">
                    <a:solidFill>
                      <a:prstClr val="white"/>
                    </a:solidFill>
                  </a:rPr>
                  <a:t>04</a:t>
                </a:r>
              </a:p>
            </p:txBody>
          </p:sp>
          <p:sp>
            <p:nvSpPr>
              <p:cNvPr id="25" name="CuadroTexto 3">
                <a:extLst>
                  <a:ext uri="{FF2B5EF4-FFF2-40B4-BE49-F238E27FC236}">
                    <a16:creationId xmlns="" xmlns:a16="http://schemas.microsoft.com/office/drawing/2014/main" id="{ED485BE9-523D-48C6-AB24-CA556EA2D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2373" y="2697548"/>
                <a:ext cx="755687" cy="8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MX" altLang="es-MX" sz="3600" b="1" kern="0" dirty="0">
                    <a:solidFill>
                      <a:prstClr val="white"/>
                    </a:solidFill>
                  </a:rPr>
                  <a:t>02</a:t>
                </a:r>
              </a:p>
            </p:txBody>
          </p:sp>
          <p:sp>
            <p:nvSpPr>
              <p:cNvPr id="26" name="CuadroTexto 3">
                <a:extLst>
                  <a:ext uri="{FF2B5EF4-FFF2-40B4-BE49-F238E27FC236}">
                    <a16:creationId xmlns="" xmlns:a16="http://schemas.microsoft.com/office/drawing/2014/main" id="{52EF6A96-7ADA-4BA8-989E-C2CAADA53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5607" y="5631976"/>
                <a:ext cx="757323" cy="8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MX" altLang="es-MX" sz="3600" b="1" kern="0" dirty="0">
                    <a:solidFill>
                      <a:prstClr val="white"/>
                    </a:solidFill>
                  </a:rPr>
                  <a:t>06</a:t>
                </a:r>
              </a:p>
            </p:txBody>
          </p:sp>
        </p:grpSp>
        <p:sp>
          <p:nvSpPr>
            <p:cNvPr id="7" name="Cheurón 6">
              <a:extLst>
                <a:ext uri="{FF2B5EF4-FFF2-40B4-BE49-F238E27FC236}">
                  <a16:creationId xmlns="" xmlns:a16="http://schemas.microsoft.com/office/drawing/2014/main" id="{468A1B0F-E0D5-4321-8E23-1CB9410C3FE7}"/>
                </a:ext>
              </a:extLst>
            </p:cNvPr>
            <p:cNvSpPr/>
            <p:nvPr/>
          </p:nvSpPr>
          <p:spPr bwMode="auto">
            <a:xfrm rot="10800000">
              <a:off x="2034275" y="6616675"/>
              <a:ext cx="5651961" cy="688451"/>
            </a:xfrm>
            <a:prstGeom prst="chevron">
              <a:avLst/>
            </a:prstGeom>
            <a:solidFill>
              <a:srgbClr val="FCBB04"/>
            </a:solidFill>
            <a:ln w="9525" cap="flat" cmpd="sng" algn="ctr">
              <a:solidFill>
                <a:srgbClr val="4F81BD"/>
              </a:solidFill>
              <a:prstDash val="solid"/>
            </a:ln>
            <a:effectLst>
              <a:outerShdw blurRad="50800" dist="41909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Cheurón 7">
              <a:extLst>
                <a:ext uri="{FF2B5EF4-FFF2-40B4-BE49-F238E27FC236}">
                  <a16:creationId xmlns="" xmlns:a16="http://schemas.microsoft.com/office/drawing/2014/main" id="{3A55D36F-D481-4573-AF0D-74A0A168BB43}"/>
                </a:ext>
              </a:extLst>
            </p:cNvPr>
            <p:cNvSpPr/>
            <p:nvPr/>
          </p:nvSpPr>
          <p:spPr bwMode="auto">
            <a:xfrm>
              <a:off x="2642398" y="7342678"/>
              <a:ext cx="5908868" cy="690537"/>
            </a:xfrm>
            <a:prstGeom prst="chevron">
              <a:avLst/>
            </a:prstGeom>
            <a:solidFill>
              <a:srgbClr val="306010"/>
            </a:solidFill>
            <a:ln w="9525" cap="flat" cmpd="sng" algn="ctr">
              <a:solidFill>
                <a:srgbClr val="4F81BD"/>
              </a:solidFill>
              <a:prstDash val="solid"/>
            </a:ln>
            <a:effectLst>
              <a:outerShdw blurRad="50800" dist="41909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D8C8F122-9270-4CBA-8713-19B0874A8C2B}"/>
                </a:ext>
              </a:extLst>
            </p:cNvPr>
            <p:cNvSpPr/>
            <p:nvPr/>
          </p:nvSpPr>
          <p:spPr>
            <a:xfrm>
              <a:off x="3001742" y="7353109"/>
              <a:ext cx="5260097" cy="4756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b="1" kern="0" dirty="0">
                  <a:solidFill>
                    <a:prstClr val="white"/>
                  </a:solidFill>
                  <a:latin typeface="Calibri"/>
                </a:rPr>
                <a:t>Deuda Pública</a:t>
              </a:r>
            </a:p>
          </p:txBody>
        </p:sp>
        <p:sp>
          <p:nvSpPr>
            <p:cNvPr id="10" name="CuadroTexto 3">
              <a:extLst>
                <a:ext uri="{FF2B5EF4-FFF2-40B4-BE49-F238E27FC236}">
                  <a16:creationId xmlns="" xmlns:a16="http://schemas.microsoft.com/office/drawing/2014/main" id="{18F533DE-FFC4-4C59-A651-BC17AD8A5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1602" y="7344764"/>
              <a:ext cx="756089" cy="8303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3600" b="1" kern="0" dirty="0">
                  <a:solidFill>
                    <a:prstClr val="white"/>
                  </a:solidFill>
                </a:rPr>
                <a:t>09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9152EB87-5B96-4489-843C-4A2B435D5F2E}"/>
                </a:ext>
              </a:extLst>
            </p:cNvPr>
            <p:cNvSpPr/>
            <p:nvPr/>
          </p:nvSpPr>
          <p:spPr>
            <a:xfrm>
              <a:off x="3001742" y="6577036"/>
              <a:ext cx="3747921" cy="751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1600" b="1" kern="0" dirty="0">
                  <a:solidFill>
                    <a:prstClr val="white"/>
                  </a:solidFill>
                  <a:latin typeface="Calibri"/>
                </a:rPr>
                <a:t>Integración de Expedientes Unitarios de 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1600" b="1" kern="0" dirty="0">
                  <a:solidFill>
                    <a:prstClr val="white"/>
                  </a:solidFill>
                  <a:latin typeface="Calibri"/>
                </a:rPr>
                <a:t>Acciones y Obras</a:t>
              </a:r>
            </a:p>
          </p:txBody>
        </p:sp>
        <p:sp>
          <p:nvSpPr>
            <p:cNvPr id="12" name="CuadroTexto 3">
              <a:extLst>
                <a:ext uri="{FF2B5EF4-FFF2-40B4-BE49-F238E27FC236}">
                  <a16:creationId xmlns="" xmlns:a16="http://schemas.microsoft.com/office/drawing/2014/main" id="{E10C4A15-DFB8-48B0-9F86-883F8884B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135" y="6547829"/>
              <a:ext cx="757714" cy="8303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3600" b="1" kern="0" dirty="0">
                  <a:solidFill>
                    <a:prstClr val="white"/>
                  </a:solidFill>
                </a:rPr>
                <a:t>08</a:t>
              </a:r>
            </a:p>
          </p:txBody>
        </p:sp>
      </p:grpSp>
      <p:graphicFrame>
        <p:nvGraphicFramePr>
          <p:cNvPr id="38" name="Tabla 37">
            <a:extLst>
              <a:ext uri="{FF2B5EF4-FFF2-40B4-BE49-F238E27FC236}">
                <a16:creationId xmlns="" xmlns:a16="http://schemas.microsoft.com/office/drawing/2014/main" id="{B2F4462F-8265-4794-9E3D-547F22670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4505" y="949136"/>
          <a:ext cx="635848" cy="4934511"/>
        </p:xfrm>
        <a:graphic>
          <a:graphicData uri="http://schemas.openxmlformats.org/drawingml/2006/table">
            <a:tbl>
              <a:tblPr firstRow="1" bandRow="1"/>
              <a:tblGrid>
                <a:gridCol w="635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48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1ª. ETAPA</a:t>
                      </a:r>
                    </a:p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(MAYO - AGOSTO)</a:t>
                      </a:r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48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2ª. ETAPA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(SEPTIEMBRE)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48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3ª. ETAPA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(OCT</a:t>
                      </a:r>
                      <a:r>
                        <a:rPr lang="es-MX" sz="1600" b="1" baseline="0" dirty="0">
                          <a:solidFill>
                            <a:schemeClr val="tx1"/>
                          </a:solidFill>
                        </a:rPr>
                        <a:t>. – NOV.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840" y="1968718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5557" y="2571750"/>
            <a:ext cx="7921486" cy="169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ctrTitle"/>
          </p:nvPr>
        </p:nvSpPr>
        <p:spPr bwMode="auto">
          <a:xfrm>
            <a:off x="928688" y="969963"/>
            <a:ext cx="7799387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MX" altLang="es-MX" sz="3000" b="1" smtClean="0">
                <a:solidFill>
                  <a:srgbClr val="7F7F7F"/>
                </a:solidFill>
              </a:rPr>
              <a:t>Rubros a Revisar:</a:t>
            </a: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r>
              <a:rPr lang="es-MX" altLang="es-MX" sz="2400" b="1" smtClean="0">
                <a:solidFill>
                  <a:srgbClr val="7F7F7F"/>
                </a:solidFill>
              </a:rPr>
              <a:t/>
            </a:r>
            <a:br>
              <a:rPr lang="es-MX" altLang="es-MX" sz="2400" b="1" smtClean="0">
                <a:solidFill>
                  <a:srgbClr val="7F7F7F"/>
                </a:solidFill>
              </a:rPr>
            </a:br>
            <a:endParaRPr lang="es-ES" altLang="es-MX" sz="2400" b="1" smtClean="0">
              <a:solidFill>
                <a:srgbClr val="7F7F7F"/>
              </a:solidFill>
            </a:endParaRPr>
          </a:p>
        </p:txBody>
      </p:sp>
      <p:grpSp>
        <p:nvGrpSpPr>
          <p:cNvPr id="80899" name="Grupo 6"/>
          <p:cNvGrpSpPr>
            <a:grpSpLocks/>
          </p:cNvGrpSpPr>
          <p:nvPr/>
        </p:nvGrpSpPr>
        <p:grpSpPr bwMode="auto">
          <a:xfrm>
            <a:off x="590550" y="2036763"/>
            <a:ext cx="8004175" cy="3590925"/>
            <a:chOff x="134489" y="2036183"/>
            <a:chExt cx="8460871" cy="3591612"/>
          </a:xfrm>
        </p:grpSpPr>
        <p:sp>
          <p:nvSpPr>
            <p:cNvPr id="8" name="Cheurón 7"/>
            <p:cNvSpPr/>
            <p:nvPr/>
          </p:nvSpPr>
          <p:spPr bwMode="auto">
            <a:xfrm>
              <a:off x="134489" y="3109538"/>
              <a:ext cx="2570816" cy="1454428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2827805" y="2036183"/>
              <a:ext cx="5767555" cy="3591612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defRPr/>
              </a:pPr>
              <a:endParaRPr lang="es-MX" sz="17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Verificar que se cuente con el Acta de Cabildo en la que se autorice la ministración de recursos financieros al DIF Municipal</a:t>
              </a:r>
              <a:r>
                <a:rPr lang="es-MX" sz="17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.</a:t>
              </a:r>
              <a:endParaRPr lang="es-MX" altLang="es-MX" sz="17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just">
                <a:defRPr/>
              </a:pPr>
              <a:endParaRPr lang="es-MX" altLang="es-MX" sz="17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altLang="es-MX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Verificar que las ministraciones de recursos financieros efectuadas por el Ayuntamiento al DIF Municipal, hayan sido depositadas a una cuenta </a:t>
              </a:r>
              <a:r>
                <a:rPr lang="es-MX" altLang="es-MX" sz="17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bancaria específica para su manejo.</a:t>
              </a:r>
            </a:p>
            <a:p>
              <a:pPr algn="just">
                <a:defRPr/>
              </a:pPr>
              <a:endParaRPr lang="es-MX" sz="17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  <a:defRPr/>
              </a:pPr>
              <a:r>
                <a:rPr lang="es-MX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Verificar que el importe ministrado haya sido debidamente comprobado por el DIF Municipal.</a:t>
              </a:r>
            </a:p>
          </p:txBody>
        </p:sp>
        <p:sp>
          <p:nvSpPr>
            <p:cNvPr id="80905" name="Rectángulo 12"/>
            <p:cNvSpPr>
              <a:spLocks noChangeArrowheads="1"/>
            </p:cNvSpPr>
            <p:nvPr/>
          </p:nvSpPr>
          <p:spPr bwMode="auto">
            <a:xfrm>
              <a:off x="801278" y="3176830"/>
              <a:ext cx="159313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MX" altLang="es-MX" b="1">
                  <a:solidFill>
                    <a:srgbClr val="FFFFFF"/>
                  </a:solidFill>
                </a:rPr>
                <a:t>Ministración de Recursos Financieros al </a:t>
              </a:r>
            </a:p>
            <a:p>
              <a:r>
                <a:rPr lang="es-MX" altLang="es-MX" b="1">
                  <a:solidFill>
                    <a:srgbClr val="FFFFFF"/>
                  </a:solidFill>
                </a:rPr>
                <a:t>DIF Municipal</a:t>
              </a:r>
            </a:p>
          </p:txBody>
        </p:sp>
      </p:grp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4340555" y="1636653"/>
            <a:ext cx="3794125" cy="400110"/>
          </a:xfrm>
          <a:prstGeom prst="rect">
            <a:avLst/>
          </a:prstGeom>
          <a:solidFill>
            <a:srgbClr val="006699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MX" altLang="es-MX" sz="2000" dirty="0" smtClean="0">
                <a:solidFill>
                  <a:prstClr val="white"/>
                </a:solidFill>
              </a:rPr>
              <a:t>Procedimiento</a:t>
            </a:r>
          </a:p>
        </p:txBody>
      </p:sp>
    </p:spTree>
    <p:extLst>
      <p:ext uri="{BB962C8B-B14F-4D97-AF65-F5344CB8AC3E}">
        <p14:creationId xmlns:p14="http://schemas.microsoft.com/office/powerpoint/2010/main" val="17855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ctrTitle"/>
          </p:nvPr>
        </p:nvSpPr>
        <p:spPr bwMode="auto">
          <a:xfrm>
            <a:off x="387350" y="969963"/>
            <a:ext cx="7481888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MX" altLang="es-MX" sz="2400" b="1" dirty="0" smtClean="0">
                <a:solidFill>
                  <a:srgbClr val="7F7F7F"/>
                </a:solidFill>
              </a:rPr>
              <a:t>Rubros a Revisar:</a:t>
            </a:r>
            <a:br>
              <a:rPr lang="es-MX" altLang="es-MX" sz="2400" b="1" dirty="0" smtClean="0">
                <a:solidFill>
                  <a:srgbClr val="7F7F7F"/>
                </a:solidFill>
              </a:rPr>
            </a:br>
            <a:r>
              <a:rPr lang="es-MX" altLang="es-MX" sz="2400" b="1" dirty="0" smtClean="0">
                <a:solidFill>
                  <a:srgbClr val="7F7F7F"/>
                </a:solidFill>
              </a:rPr>
              <a:t/>
            </a:r>
            <a:br>
              <a:rPr lang="es-MX" altLang="es-MX" sz="2400" b="1" dirty="0" smtClean="0">
                <a:solidFill>
                  <a:srgbClr val="7F7F7F"/>
                </a:solidFill>
              </a:rPr>
            </a:br>
            <a:endParaRPr lang="es-ES" altLang="es-MX" sz="2400" b="1" dirty="0" smtClean="0">
              <a:solidFill>
                <a:srgbClr val="7F7F7F"/>
              </a:solidFill>
            </a:endParaRPr>
          </a:p>
        </p:txBody>
      </p:sp>
      <p:sp>
        <p:nvSpPr>
          <p:cNvPr id="81923" name="Rectángulo 7"/>
          <p:cNvSpPr>
            <a:spLocks noChangeArrowheads="1"/>
          </p:cNvSpPr>
          <p:nvPr/>
        </p:nvSpPr>
        <p:spPr bwMode="auto">
          <a:xfrm>
            <a:off x="946150" y="3322638"/>
            <a:ext cx="14970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altLang="es-MX" b="1">
                <a:solidFill>
                  <a:srgbClr val="FFFFFF"/>
                </a:solidFill>
              </a:rPr>
              <a:t>Recursos Federalizados no ejercidos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511425" y="2036763"/>
            <a:ext cx="2592388" cy="39957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es-MX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SITUACIONES QUE SE DEBEN PREVENIR: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s-MX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autorización del Cabildo para realizar ministraciones al DIF Municipal.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Ministraciones depositadas en cuentas  concentradoras o generales.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comprobación de las erogaciones realizadas por el DIF.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s-MX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340350" y="2047875"/>
            <a:ext cx="2593975" cy="398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es-MX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PARA EVITAR SU RECURRENCIA: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s-MX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el acta de Cabildo en la se establezca la autorización para ministrar recursos al DIF Municipal.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una cuenta específica por el DIF para la recepción de los recursos.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mensualmente que las erogaciones del DIF cuenten con su respectivo soporte documental.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MX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urón 12"/>
          <p:cNvSpPr/>
          <p:nvPr/>
        </p:nvSpPr>
        <p:spPr bwMode="auto">
          <a:xfrm>
            <a:off x="134938" y="3108325"/>
            <a:ext cx="2274887" cy="1455738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81927" name="Rectángulo 13"/>
          <p:cNvSpPr>
            <a:spLocks noChangeArrowheads="1"/>
          </p:cNvSpPr>
          <p:nvPr/>
        </p:nvSpPr>
        <p:spPr bwMode="auto">
          <a:xfrm>
            <a:off x="801688" y="3260725"/>
            <a:ext cx="1409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>
                <a:solidFill>
                  <a:srgbClr val="FFFFFF"/>
                </a:solidFill>
              </a:rPr>
              <a:t>Ministración de Recursos Financieros al </a:t>
            </a:r>
          </a:p>
          <a:p>
            <a:r>
              <a:rPr lang="es-MX" altLang="es-MX" sz="1600" b="1" dirty="0">
                <a:solidFill>
                  <a:srgbClr val="FFFFFF"/>
                </a:solidFill>
              </a:rPr>
              <a:t>DIF Municipal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5141913" y="2824163"/>
            <a:ext cx="184150" cy="34766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151438" y="3770313"/>
            <a:ext cx="184150" cy="34766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5151438" y="4725988"/>
            <a:ext cx="182562" cy="34766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="" xmlns:a16="http://schemas.microsoft.com/office/drawing/2014/main" id="{577701B4-BC25-4D40-BC83-52099ADAF7E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584450" y="244475"/>
            <a:ext cx="5454650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MX" altLang="es-MX" sz="3000" b="1" dirty="0"/>
              <a:t>Rubros a Revisar en las AIC 2019</a:t>
            </a:r>
            <a:endParaRPr lang="es-ES" altLang="es-MX" sz="2400" b="1" dirty="0"/>
          </a:p>
        </p:txBody>
      </p:sp>
      <p:graphicFrame>
        <p:nvGraphicFramePr>
          <p:cNvPr id="38" name="Tabla 37">
            <a:extLst>
              <a:ext uri="{FF2B5EF4-FFF2-40B4-BE49-F238E27FC236}">
                <a16:creationId xmlns="" xmlns:a16="http://schemas.microsoft.com/office/drawing/2014/main" id="{B2F4462F-8265-4794-9E3D-547F2267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03442"/>
              </p:ext>
            </p:extLst>
          </p:nvPr>
        </p:nvGraphicFramePr>
        <p:xfrm>
          <a:off x="826796" y="2177265"/>
          <a:ext cx="635848" cy="2494061"/>
        </p:xfrm>
        <a:graphic>
          <a:graphicData uri="http://schemas.openxmlformats.org/drawingml/2006/table">
            <a:tbl>
              <a:tblPr firstRow="1" bandRow="1"/>
              <a:tblGrid>
                <a:gridCol w="635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940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3ª. ETAPA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(OCT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UBRE – NOVIEMBRE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1600" b="1" dirty="0"/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840" y="1968718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 smtClean="0">
                <a:solidFill>
                  <a:prstClr val="white"/>
                </a:solidFill>
              </a:rPr>
              <a:t>03</a:t>
            </a:r>
            <a:endParaRPr lang="es-MX" altLang="es-MX" sz="3600" b="1" kern="0" dirty="0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88618" y="2177265"/>
            <a:ext cx="6362700" cy="2494061"/>
            <a:chOff x="1833563" y="4294894"/>
            <a:chExt cx="6362700" cy="1613781"/>
          </a:xfrm>
        </p:grpSpPr>
        <p:sp>
          <p:nvSpPr>
            <p:cNvPr id="7" name="Cheurón 6">
              <a:extLst>
                <a:ext uri="{FF2B5EF4-FFF2-40B4-BE49-F238E27FC236}">
                  <a16:creationId xmlns="" xmlns:a16="http://schemas.microsoft.com/office/drawing/2014/main" id="{468A1B0F-E0D5-4321-8E23-1CB9410C3FE7}"/>
                </a:ext>
              </a:extLst>
            </p:cNvPr>
            <p:cNvSpPr/>
            <p:nvPr/>
          </p:nvSpPr>
          <p:spPr bwMode="auto">
            <a:xfrm rot="10800000">
              <a:off x="1833563" y="4830763"/>
              <a:ext cx="5518150" cy="523875"/>
            </a:xfrm>
            <a:prstGeom prst="chevron">
              <a:avLst/>
            </a:prstGeom>
            <a:solidFill>
              <a:srgbClr val="FCBB04"/>
            </a:solidFill>
            <a:ln w="9525" cap="flat" cmpd="sng" algn="ctr">
              <a:solidFill>
                <a:srgbClr val="4F81BD"/>
              </a:solidFill>
              <a:prstDash val="solid"/>
            </a:ln>
            <a:effectLst>
              <a:outerShdw blurRad="50800" dist="41909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Cheurón 7">
              <a:extLst>
                <a:ext uri="{FF2B5EF4-FFF2-40B4-BE49-F238E27FC236}">
                  <a16:creationId xmlns="" xmlns:a16="http://schemas.microsoft.com/office/drawing/2014/main" id="{3A55D36F-D481-4573-AF0D-74A0A168BB43}"/>
                </a:ext>
              </a:extLst>
            </p:cNvPr>
            <p:cNvSpPr/>
            <p:nvPr/>
          </p:nvSpPr>
          <p:spPr bwMode="auto">
            <a:xfrm>
              <a:off x="2427288" y="5383213"/>
              <a:ext cx="5768975" cy="525462"/>
            </a:xfrm>
            <a:prstGeom prst="chevron">
              <a:avLst/>
            </a:prstGeom>
            <a:solidFill>
              <a:srgbClr val="306010"/>
            </a:solidFill>
            <a:ln w="9525" cap="flat" cmpd="sng" algn="ctr">
              <a:solidFill>
                <a:srgbClr val="4F81BD"/>
              </a:solidFill>
              <a:prstDash val="solid"/>
            </a:ln>
            <a:effectLst>
              <a:outerShdw blurRad="50800" dist="41909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D8C8F122-9270-4CBA-8713-19B0874A8C2B}"/>
                </a:ext>
              </a:extLst>
            </p:cNvPr>
            <p:cNvSpPr/>
            <p:nvPr/>
          </p:nvSpPr>
          <p:spPr bwMode="auto">
            <a:xfrm>
              <a:off x="2789414" y="5529936"/>
              <a:ext cx="5135563" cy="258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 smtClean="0">
                  <a:solidFill>
                    <a:prstClr val="white"/>
                  </a:solidFill>
                  <a:latin typeface="Calibri"/>
                </a:rPr>
                <a:t>Deuda </a:t>
              </a: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Pública</a:t>
              </a:r>
            </a:p>
          </p:txBody>
        </p:sp>
        <p:sp>
          <p:nvSpPr>
            <p:cNvPr id="10" name="CuadroTexto 3">
              <a:extLst>
                <a:ext uri="{FF2B5EF4-FFF2-40B4-BE49-F238E27FC236}">
                  <a16:creationId xmlns="" xmlns:a16="http://schemas.microsoft.com/office/drawing/2014/main" id="{18F533DE-FFC4-4C59-A651-BC17AD8A5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0688" y="5467306"/>
              <a:ext cx="738188" cy="3385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2800" b="1" kern="0" dirty="0">
                  <a:solidFill>
                    <a:prstClr val="white"/>
                  </a:solidFill>
                </a:rPr>
                <a:t>09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9152EB87-5B96-4489-843C-4A2B435D5F2E}"/>
                </a:ext>
              </a:extLst>
            </p:cNvPr>
            <p:cNvSpPr/>
            <p:nvPr/>
          </p:nvSpPr>
          <p:spPr bwMode="auto">
            <a:xfrm>
              <a:off x="2755547" y="4837123"/>
              <a:ext cx="4495141" cy="4580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Integración de Expedientes Unitarios de 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Acciones y Obras</a:t>
              </a:r>
            </a:p>
          </p:txBody>
        </p:sp>
        <p:sp>
          <p:nvSpPr>
            <p:cNvPr id="12" name="CuadroTexto 3">
              <a:extLst>
                <a:ext uri="{FF2B5EF4-FFF2-40B4-BE49-F238E27FC236}">
                  <a16:creationId xmlns="" xmlns:a16="http://schemas.microsoft.com/office/drawing/2014/main" id="{E10C4A15-DFB8-48B0-9F86-883F8884B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188" y="4917162"/>
              <a:ext cx="739775" cy="3385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2800" b="1" kern="0" dirty="0">
                  <a:solidFill>
                    <a:prstClr val="white"/>
                  </a:solidFill>
                </a:rPr>
                <a:t>08</a:t>
              </a:r>
            </a:p>
          </p:txBody>
        </p:sp>
        <p:sp>
          <p:nvSpPr>
            <p:cNvPr id="40" name="Cheurón 39">
              <a:extLst>
                <a:ext uri="{FF2B5EF4-FFF2-40B4-BE49-F238E27FC236}">
                  <a16:creationId xmlns="" xmlns:a16="http://schemas.microsoft.com/office/drawing/2014/main" id="{3A55D36F-D481-4573-AF0D-74A0A168BB43}"/>
                </a:ext>
              </a:extLst>
            </p:cNvPr>
            <p:cNvSpPr/>
            <p:nvPr/>
          </p:nvSpPr>
          <p:spPr bwMode="auto">
            <a:xfrm>
              <a:off x="2427287" y="4294894"/>
              <a:ext cx="5768975" cy="525462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rgbClr val="4F81BD"/>
              </a:solidFill>
              <a:prstDash val="solid"/>
            </a:ln>
            <a:effectLst>
              <a:outerShdw blurRad="50800" dist="41909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D8C8F122-9270-4CBA-8713-19B0874A8C2B}"/>
                </a:ext>
              </a:extLst>
            </p:cNvPr>
            <p:cNvSpPr/>
            <p:nvPr/>
          </p:nvSpPr>
          <p:spPr bwMode="auto">
            <a:xfrm>
              <a:off x="2787702" y="4339261"/>
              <a:ext cx="5135563" cy="4580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Procedimientos de Adjudicaciones </a:t>
              </a:r>
              <a:endParaRPr lang="es-MX" altLang="es-MX" sz="2000" b="1" kern="0" dirty="0" smtClean="0">
                <a:solidFill>
                  <a:prstClr val="white"/>
                </a:solidFill>
                <a:latin typeface="Calibri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es-MX" sz="2000" b="1" kern="0" dirty="0" smtClean="0">
                  <a:solidFill>
                    <a:prstClr val="white"/>
                  </a:solidFill>
                  <a:latin typeface="Calibri"/>
                </a:rPr>
                <a:t>de </a:t>
              </a:r>
              <a:r>
                <a:rPr lang="es-MX" altLang="es-MX" sz="2000" b="1" kern="0" dirty="0">
                  <a:solidFill>
                    <a:prstClr val="white"/>
                  </a:solidFill>
                  <a:latin typeface="Calibri"/>
                </a:rPr>
                <a:t>Obras</a:t>
              </a:r>
            </a:p>
          </p:txBody>
        </p:sp>
        <p:sp>
          <p:nvSpPr>
            <p:cNvPr id="42" name="CuadroTexto 3">
              <a:extLst>
                <a:ext uri="{FF2B5EF4-FFF2-40B4-BE49-F238E27FC236}">
                  <a16:creationId xmlns="" xmlns:a16="http://schemas.microsoft.com/office/drawing/2014/main" id="{18F533DE-FFC4-4C59-A651-BC17AD8A5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258" y="4386818"/>
              <a:ext cx="738188" cy="3385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MX" altLang="es-MX" sz="2800" b="1" kern="0" dirty="0" smtClean="0">
                  <a:solidFill>
                    <a:prstClr val="white"/>
                  </a:solidFill>
                </a:rPr>
                <a:t>07</a:t>
              </a:r>
              <a:endParaRPr lang="es-MX" altLang="es-MX" sz="2800" b="1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8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A1B58A3E-FF97-4E4E-8F99-D2CC6B344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13" y="3206750"/>
            <a:ext cx="6505575" cy="1752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  <a:hlinkClick r:id="rId2"/>
            </a:endParaRPr>
          </a:p>
          <a:p>
            <a:pPr algn="r" eaLnBrk="1" hangingPunct="1">
              <a:defRPr/>
            </a:pP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Página: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hlinkClick r:id="rId3"/>
              </a:rPr>
              <a:t>http://www.sefisver.gob.mx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Correo electrónico: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hlinkClick r:id="rId2"/>
              </a:rPr>
              <a:t>sefisver@orfis.gob.mx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Teléfono 01 228 8 41 86 00 Ext. 1068 y 1086</a:t>
            </a:r>
            <a:endParaRPr lang="es-MX" sz="2000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s-ES" altLang="es-MX" dirty="0">
              <a:solidFill>
                <a:srgbClr val="A6A6A6"/>
              </a:solidFill>
            </a:endParaRPr>
          </a:p>
          <a:p>
            <a:pPr eaLnBrk="1" hangingPunct="1">
              <a:defRPr/>
            </a:pPr>
            <a:endParaRPr lang="es-ES" altLang="es-MX" dirty="0">
              <a:solidFill>
                <a:srgbClr val="898989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822FF853-2C91-47CD-B025-C342BAB2220D}"/>
              </a:ext>
            </a:extLst>
          </p:cNvPr>
          <p:cNvSpPr txBox="1">
            <a:spLocks/>
          </p:cNvSpPr>
          <p:nvPr/>
        </p:nvSpPr>
        <p:spPr>
          <a:xfrm>
            <a:off x="950913" y="4968875"/>
            <a:ext cx="6505575" cy="1385888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s-MX" sz="8000" b="1" dirty="0">
                <a:solidFill>
                  <a:schemeClr val="accent5">
                    <a:lumMod val="75000"/>
                  </a:schemeClr>
                </a:solidFill>
              </a:rPr>
              <a:t>Gracias</a:t>
            </a:r>
            <a:endParaRPr lang="es-ES" altLang="es-MX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="" xmlns:a16="http://schemas.microsoft.com/office/drawing/2014/main" id="{39D53B4A-5726-45A8-8845-88128BBD2A5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-457200" y="192405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sz="6000" b="1" dirty="0"/>
              <a:t>Avances </a:t>
            </a:r>
            <a:br>
              <a:rPr lang="es-MX" altLang="en-US" sz="6000" b="1" dirty="0"/>
            </a:br>
            <a:r>
              <a:rPr lang="es-MX" altLang="en-US" sz="6000" b="1" dirty="0"/>
              <a:t>primera etapa </a:t>
            </a:r>
          </a:p>
        </p:txBody>
      </p:sp>
    </p:spTree>
    <p:extLst>
      <p:ext uri="{BB962C8B-B14F-4D97-AF65-F5344CB8AC3E}">
        <p14:creationId xmlns:p14="http://schemas.microsoft.com/office/powerpoint/2010/main" val="25121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="" xmlns:a16="http://schemas.microsoft.com/office/drawing/2014/main" id="{2CB47149-B6DA-4B76-BC4E-66AA11E9D1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2889" y="217309"/>
            <a:ext cx="6254044" cy="877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MX" sz="3200" b="1" dirty="0"/>
              <a:t>AVANCES </a:t>
            </a:r>
            <a:br>
              <a:rPr lang="es-MX" sz="3200" b="1" dirty="0"/>
            </a:br>
            <a:r>
              <a:rPr lang="es-MX" sz="3200" b="1" dirty="0"/>
              <a:t>PRIMERA ETAPA DE LA REVISIÓN</a:t>
            </a:r>
            <a:endParaRPr lang="es-ES" altLang="es-MX" sz="2400" b="1" dirty="0"/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7" y="3763804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>
                <a:solidFill>
                  <a:prstClr val="white"/>
                </a:solidFill>
              </a:rPr>
              <a:t>03</a:t>
            </a:r>
          </a:p>
        </p:txBody>
      </p:sp>
      <p:graphicFrame>
        <p:nvGraphicFramePr>
          <p:cNvPr id="22" name="Gráfico 21"/>
          <p:cNvGraphicFramePr/>
          <p:nvPr>
            <p:extLst/>
          </p:nvPr>
        </p:nvGraphicFramePr>
        <p:xfrm>
          <a:off x="395111" y="1286932"/>
          <a:ext cx="7586133" cy="442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294462" y="6078908"/>
          <a:ext cx="5163185" cy="179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2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9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74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20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tx1"/>
                          </a:solidFill>
                          <a:effectLst/>
                        </a:rPr>
                        <a:t>Cumple </a:t>
                      </a:r>
                      <a:endParaRPr lang="es-MX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Cumple parcialmente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167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="" xmlns:a16="http://schemas.microsoft.com/office/drawing/2014/main" id="{2CB47149-B6DA-4B76-BC4E-66AA11E9D1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87400" y="431800"/>
            <a:ext cx="5454650" cy="7648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ES" altLang="es-MX" sz="2400" b="1" dirty="0"/>
              <a:t>HALLAZGOS</a:t>
            </a:r>
            <a:br>
              <a:rPr lang="es-ES" altLang="es-MX" sz="2400" b="1" dirty="0"/>
            </a:br>
            <a:r>
              <a:rPr lang="es-ES" altLang="es-MX" sz="2400" b="1" dirty="0"/>
              <a:t>DE LA PRIMERA ETAPA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7" y="3763804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FC91D948-FC43-49CE-9C30-3C42B4527A6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85738" y="1193800"/>
            <a:ext cx="7524573" cy="553437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>
                <a:solidFill>
                  <a:prstClr val="black"/>
                </a:solidFill>
              </a:rPr>
              <a:t>Los hallazgos de que se detectaron en la primera etapa de la auditoría interna coordinada, deben ser </a:t>
            </a:r>
            <a:r>
              <a:rPr lang="es-MX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notificados a los responsables </a:t>
            </a:r>
            <a:r>
              <a:rPr lang="es-MX" sz="1800" dirty="0">
                <a:solidFill>
                  <a:prstClr val="black"/>
                </a:solidFill>
              </a:rPr>
              <a:t>de su solventación o atención; lo anterior para que se tomen las medidas pertinentes que los solventen y eviten su recurrencia. 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000" dirty="0">
              <a:solidFill>
                <a:prstClr val="black"/>
              </a:solidFill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>
                <a:solidFill>
                  <a:prstClr val="black"/>
                </a:solidFill>
              </a:rPr>
              <a:t>Los hallazgos detectados son los siguientes: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000" dirty="0">
              <a:solidFill>
                <a:prstClr val="black"/>
              </a:solidFill>
            </a:endParaRPr>
          </a:p>
          <a:p>
            <a:pPr marL="342900" indent="-342900" algn="just">
              <a:buAutoNum type="arabicPeriod"/>
            </a:pPr>
            <a:r>
              <a:rPr lang="es-MX" sz="1800" b="1" dirty="0">
                <a:solidFill>
                  <a:schemeClr val="tx1"/>
                </a:solidFill>
              </a:rPr>
              <a:t>RECURSOS FEDERALIZADOS NO COMPROMETIDOS</a:t>
            </a:r>
          </a:p>
          <a:p>
            <a:pPr marL="342900" indent="-342900" algn="just">
              <a:buAutoNum type="arabicPeriod"/>
            </a:pPr>
            <a:endParaRPr lang="es-MX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Existen recursos no comprometidos al 31 de diciembre de 2018 que no fueron devueltos en los plazos establecidos en la ley </a:t>
            </a:r>
            <a:r>
              <a:rPr lang="es-MX" sz="1600" i="1" dirty="0">
                <a:solidFill>
                  <a:schemeClr val="tx1"/>
                </a:solidFill>
              </a:rPr>
              <a:t>(15 de enero) (art. 17 y 21 de la LDFEFM, Séptimo de la </a:t>
            </a:r>
            <a:r>
              <a:rPr lang="es-MX" altLang="es-MX" sz="1600" i="1" dirty="0">
                <a:solidFill>
                  <a:schemeClr val="tx1"/>
                </a:solidFill>
              </a:rPr>
              <a:t>LIF 2019).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Existen recursos comprometidos al 31 de diciembre pero no pagados al 31 de marzo de 2019 que no fueron devueltos en los plazos establecidos en la ley (15 de abril) </a:t>
            </a:r>
            <a:r>
              <a:rPr lang="es-MX" sz="1600" i="1" dirty="0">
                <a:solidFill>
                  <a:schemeClr val="tx1"/>
                </a:solidFill>
              </a:rPr>
              <a:t>(art. 17 y 21 de la LDFEFM, Séptimo de la </a:t>
            </a:r>
            <a:r>
              <a:rPr lang="es-MX" altLang="es-MX" sz="1600" i="1" dirty="0">
                <a:solidFill>
                  <a:schemeClr val="tx1"/>
                </a:solidFill>
              </a:rPr>
              <a:t>LIF 2019).</a:t>
            </a:r>
          </a:p>
          <a:p>
            <a:pPr lvl="0" algn="just"/>
            <a:endParaRPr lang="es-MX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Existe recurso proveniente de rendimientos de los fondos que no se comprometieron y no ha sido reintegrado </a:t>
            </a:r>
            <a:r>
              <a:rPr lang="es-MX" sz="1600" i="1" dirty="0">
                <a:solidFill>
                  <a:schemeClr val="tx1"/>
                </a:solidFill>
              </a:rPr>
              <a:t>(art. 17 y 21 de la LDFEFM, Séptimo de la </a:t>
            </a:r>
            <a:r>
              <a:rPr lang="es-MX" altLang="es-MX" sz="1600" i="1" dirty="0">
                <a:solidFill>
                  <a:schemeClr val="tx1"/>
                </a:solidFill>
              </a:rPr>
              <a:t>LIF 2019).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altLang="es-MX" sz="800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Se efectuó el reintegro correspondiente pero no se ha efectuado el registro contable </a:t>
            </a:r>
            <a:r>
              <a:rPr lang="es-MX" sz="1600" i="1" dirty="0">
                <a:solidFill>
                  <a:schemeClr val="tx1"/>
                </a:solidFill>
              </a:rPr>
              <a:t>(art. 33 y 34 de la LGCG</a:t>
            </a:r>
            <a:r>
              <a:rPr lang="es-MX" altLang="es-MX" sz="1600" i="1" dirty="0">
                <a:solidFill>
                  <a:schemeClr val="tx1"/>
                </a:solidFill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/>
              </a:solidFill>
            </a:endParaRPr>
          </a:p>
          <a:p>
            <a:pPr lvl="1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i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s-ES" altLang="es-MX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="" xmlns:a16="http://schemas.microsoft.com/office/drawing/2014/main" id="{2CB47149-B6DA-4B76-BC4E-66AA11E9D1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87400" y="431800"/>
            <a:ext cx="5454650" cy="7648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ES" altLang="es-MX" sz="2400" b="1" dirty="0"/>
              <a:t>HALLAZGOS</a:t>
            </a:r>
            <a:br>
              <a:rPr lang="es-ES" altLang="es-MX" sz="2400" b="1" dirty="0"/>
            </a:br>
            <a:r>
              <a:rPr lang="es-ES" altLang="es-MX" sz="2400" b="1" dirty="0"/>
              <a:t>DE LA PRIMERA ETAPA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7" y="3763804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FC91D948-FC43-49CE-9C30-3C42B4527A6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85738" y="1193801"/>
            <a:ext cx="7524573" cy="506024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s-MX" sz="1600" b="1" dirty="0"/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2. BIENES INMUEBLES</a:t>
            </a:r>
          </a:p>
          <a:p>
            <a:pPr algn="just"/>
            <a:endParaRPr lang="es-MX" sz="10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El saldo inicial de la balanza de comprobación existen diferencias con el saldo en el inventario </a:t>
            </a:r>
            <a:r>
              <a:rPr lang="es-MX" sz="1800" i="1" dirty="0">
                <a:solidFill>
                  <a:schemeClr val="tx1"/>
                </a:solidFill>
              </a:rPr>
              <a:t>(art. 23 y 35 de la LGCG</a:t>
            </a:r>
            <a:r>
              <a:rPr lang="es-MX" altLang="es-MX" sz="1800" i="1" dirty="0">
                <a:solidFill>
                  <a:schemeClr val="tx1"/>
                </a:solidFill>
              </a:rPr>
              <a:t>).</a:t>
            </a:r>
            <a:endParaRPr lang="es-MX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De la revisión de los bienes inmuebles se detectó que existen bienes que no cuentan con un soporte documental que ampare la propiedad de los mismos </a:t>
            </a:r>
            <a:r>
              <a:rPr lang="es-MX" sz="1800" i="1" dirty="0">
                <a:solidFill>
                  <a:schemeClr val="tx1"/>
                </a:solidFill>
              </a:rPr>
              <a:t>(art. 42 de la LGCG</a:t>
            </a:r>
            <a:r>
              <a:rPr lang="es-MX" altLang="es-MX" sz="1800" i="1" dirty="0">
                <a:solidFill>
                  <a:schemeClr val="tx1"/>
                </a:solidFill>
              </a:rPr>
              <a:t>).</a:t>
            </a:r>
            <a:endParaRPr lang="es-MX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0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Se recomienda dar seguimiento a los trámites que se hayan iniciado para la regularización de los bienes inmuebles.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3. BIENES MUEBLES.</a:t>
            </a:r>
          </a:p>
          <a:p>
            <a:pPr algn="just"/>
            <a:endParaRPr lang="es-MX" sz="1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Existen diferencias en los saldos de la balanza de comprobación y los inventarios, detectando la falta de registro o de bajas en los bienes </a:t>
            </a:r>
            <a:r>
              <a:rPr lang="es-MX" sz="1800" i="1" dirty="0">
                <a:solidFill>
                  <a:schemeClr val="tx1"/>
                </a:solidFill>
              </a:rPr>
              <a:t>(art. 23 y 35 de la LGCG</a:t>
            </a:r>
            <a:r>
              <a:rPr lang="es-MX" altLang="es-MX" sz="1800" i="1" dirty="0">
                <a:solidFill>
                  <a:schemeClr val="tx1"/>
                </a:solidFill>
              </a:rPr>
              <a:t>).</a:t>
            </a:r>
            <a:endParaRPr lang="es-MX" sz="1800" dirty="0">
              <a:solidFill>
                <a:schemeClr val="tx1"/>
              </a:solidFill>
            </a:endParaRPr>
          </a:p>
          <a:p>
            <a:pPr lvl="1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i="1" dirty="0">
              <a:solidFill>
                <a:prstClr val="black"/>
              </a:solidFill>
            </a:endParaRPr>
          </a:p>
          <a:p>
            <a:pPr algn="just" eaLnBrk="1" hangingPunct="1">
              <a:defRPr/>
            </a:pPr>
            <a:endParaRPr lang="es-ES" altLang="es-MX" sz="1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="" xmlns:a16="http://schemas.microsoft.com/office/drawing/2014/main" id="{2CB47149-B6DA-4B76-BC4E-66AA11E9D1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87400" y="431800"/>
            <a:ext cx="5454650" cy="7648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s-ES" altLang="es-MX" sz="2400" b="1" dirty="0"/>
              <a:t>NOTIFICACIÓN DE HALLAZGOS</a:t>
            </a:r>
            <a:br>
              <a:rPr lang="es-ES" altLang="es-MX" sz="2400" b="1" dirty="0"/>
            </a:br>
            <a:r>
              <a:rPr lang="es-ES" altLang="es-MX" sz="2400" b="1" dirty="0"/>
              <a:t>DE LA PRIMERA ETAPA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="" xmlns:a16="http://schemas.microsoft.com/office/drawing/2014/main" id="{ED485BE9-523D-48C6-AB24-CA556EA2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7" y="3763804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MX" altLang="es-MX" sz="3600" b="1" kern="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FC91D948-FC43-49CE-9C30-3C42B4527A6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85738" y="1193801"/>
            <a:ext cx="7524573" cy="506024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solidFill>
                <a:prstClr val="black"/>
              </a:solidFill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>
                <a:solidFill>
                  <a:prstClr val="black"/>
                </a:solidFill>
              </a:rPr>
              <a:t>Para la notificación de los hallazgos se debe considerar lo siguiente: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prstClr val="black"/>
              </a:solidFill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1800" dirty="0">
                <a:solidFill>
                  <a:prstClr val="black"/>
                </a:solidFill>
              </a:rPr>
              <a:t>La notificación de hallazgos se hará en </a:t>
            </a:r>
            <a:r>
              <a:rPr lang="es-MX" sz="1800" b="1" dirty="0">
                <a:solidFill>
                  <a:prstClr val="black"/>
                </a:solidFill>
              </a:rPr>
              <a:t>formato </a:t>
            </a:r>
            <a:r>
              <a:rPr lang="es-MX" sz="1800" dirty="0">
                <a:solidFill>
                  <a:prstClr val="black"/>
                </a:solidFill>
              </a:rPr>
              <a:t>libre, debidamente fundamentado y motivado.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MX" sz="1800" dirty="0">
              <a:solidFill>
                <a:prstClr val="black"/>
              </a:solidFill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1800" dirty="0">
                <a:solidFill>
                  <a:prstClr val="black"/>
                </a:solidFill>
              </a:rPr>
              <a:t>El </a:t>
            </a:r>
            <a:r>
              <a:rPr lang="es-MX" sz="1800" b="1" dirty="0">
                <a:solidFill>
                  <a:prstClr val="black"/>
                </a:solidFill>
              </a:rPr>
              <a:t>proyecto</a:t>
            </a:r>
            <a:r>
              <a:rPr lang="es-MX" sz="1800" dirty="0">
                <a:solidFill>
                  <a:prstClr val="black"/>
                </a:solidFill>
              </a:rPr>
              <a:t> de notificación se deberá </a:t>
            </a:r>
            <a:r>
              <a:rPr lang="es-MX" sz="1800" b="1" dirty="0">
                <a:solidFill>
                  <a:prstClr val="black"/>
                </a:solidFill>
              </a:rPr>
              <a:t>enviar al SEFISVER</a:t>
            </a:r>
            <a:r>
              <a:rPr lang="es-MX" sz="1800" dirty="0">
                <a:solidFill>
                  <a:prstClr val="black"/>
                </a:solidFill>
              </a:rPr>
              <a:t> (vía plataforma de AIC) para </a:t>
            </a:r>
            <a:r>
              <a:rPr lang="es-MX" sz="1800" b="1" dirty="0">
                <a:solidFill>
                  <a:prstClr val="black"/>
                </a:solidFill>
              </a:rPr>
              <a:t>verificar</a:t>
            </a:r>
            <a:r>
              <a:rPr lang="es-MX" sz="1800" dirty="0">
                <a:solidFill>
                  <a:prstClr val="black"/>
                </a:solidFill>
              </a:rPr>
              <a:t> que es congruente con los hallazgos señalados en los papeles de trabajo.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MX" sz="1800" dirty="0">
              <a:solidFill>
                <a:prstClr val="black"/>
              </a:solidFill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1800" b="1" dirty="0">
                <a:solidFill>
                  <a:prstClr val="black"/>
                </a:solidFill>
              </a:rPr>
              <a:t>Una vez devuelto </a:t>
            </a:r>
            <a:r>
              <a:rPr lang="es-MX" sz="1800" dirty="0">
                <a:solidFill>
                  <a:prstClr val="black"/>
                </a:solidFill>
              </a:rPr>
              <a:t>por el SEFISVER (vía plataforma de AIC) proceder a </a:t>
            </a:r>
            <a:r>
              <a:rPr lang="es-MX" sz="1800" b="1" dirty="0">
                <a:solidFill>
                  <a:prstClr val="black"/>
                </a:solidFill>
              </a:rPr>
              <a:t>notificarlo</a:t>
            </a:r>
            <a:r>
              <a:rPr lang="es-MX" sz="1800" dirty="0">
                <a:solidFill>
                  <a:prstClr val="black"/>
                </a:solidFill>
              </a:rPr>
              <a:t> otorgando un plazo razonable para su atención (se sugiere no menos de 5 y no más de 15 días hábiles).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MX" sz="1800" dirty="0">
              <a:solidFill>
                <a:prstClr val="black"/>
              </a:solidFill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1800" dirty="0">
                <a:solidFill>
                  <a:prstClr val="black"/>
                </a:solidFill>
              </a:rPr>
              <a:t>Con los resultados de esta solventación </a:t>
            </a:r>
            <a:r>
              <a:rPr lang="es-MX" sz="1800" b="1" dirty="0">
                <a:solidFill>
                  <a:prstClr val="black"/>
                </a:solidFill>
              </a:rPr>
              <a:t>se integrará el informe final </a:t>
            </a:r>
            <a:r>
              <a:rPr lang="es-MX" sz="1800" dirty="0">
                <a:solidFill>
                  <a:prstClr val="black"/>
                </a:solidFill>
              </a:rPr>
              <a:t>de la auditoría interna Coordinada, junto con los hallazgos de la 2ª. y 3ª. Etapas.</a:t>
            </a:r>
          </a:p>
          <a:p>
            <a:pPr lvl="1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i="1" dirty="0">
              <a:solidFill>
                <a:prstClr val="black"/>
              </a:solidFill>
            </a:endParaRPr>
          </a:p>
          <a:p>
            <a:pPr algn="just" eaLnBrk="1" hangingPunct="1">
              <a:defRPr/>
            </a:pPr>
            <a:endParaRPr lang="es-ES" altLang="es-MX" sz="1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="" xmlns:a16="http://schemas.microsoft.com/office/drawing/2014/main" id="{39D53B4A-5726-45A8-8845-88128BBD2A5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77332" y="1924050"/>
            <a:ext cx="6637867" cy="2975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sz="6000" b="1" dirty="0" smtClean="0"/>
              <a:t>Módulo de Auditorías Internas Coordinadas</a:t>
            </a:r>
            <a:endParaRPr lang="es-MX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68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3619" y="1245001"/>
            <a:ext cx="8918939" cy="5016903"/>
            <a:chOff x="173619" y="1245001"/>
            <a:chExt cx="8918939" cy="501690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619" y="1245001"/>
              <a:ext cx="8918939" cy="5016903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7488820" y="1840661"/>
              <a:ext cx="1592163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582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e_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Noe_2019.pot</Template>
  <TotalTime>6392</TotalTime>
  <Words>1652</Words>
  <Application>Microsoft Office PowerPoint</Application>
  <PresentationFormat>Presentación en pantalla (4:3)</PresentationFormat>
  <Paragraphs>256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Times New Roman</vt:lpstr>
      <vt:lpstr>Wingdings</vt:lpstr>
      <vt:lpstr>Noe_2019</vt:lpstr>
      <vt:lpstr>Diseño personalizado</vt:lpstr>
      <vt:lpstr>1_Diseño personalizado</vt:lpstr>
      <vt:lpstr>3_Diseño personalizado</vt:lpstr>
      <vt:lpstr>2_Diseño personalizado</vt:lpstr>
      <vt:lpstr>4_Diseño personalizado</vt:lpstr>
      <vt:lpstr>5_Diseño personalizado</vt:lpstr>
      <vt:lpstr>Auditorías Internas Coordinadas </vt:lpstr>
      <vt:lpstr>Rubros a Revisar en las AIC 2019</vt:lpstr>
      <vt:lpstr>Avances  primera etapa </vt:lpstr>
      <vt:lpstr>AVANCES  PRIMERA ETAPA DE LA REVISIÓN</vt:lpstr>
      <vt:lpstr>HALLAZGOS DE LA PRIMERA ETAPA</vt:lpstr>
      <vt:lpstr>HALLAZGOS DE LA PRIMERA ETAPA</vt:lpstr>
      <vt:lpstr>NOTIFICACIÓN DE HALLAZGOS DE LA PRIMERA ETAPA</vt:lpstr>
      <vt:lpstr>Módulo de Auditorías Internas Coordinadas</vt:lpstr>
      <vt:lpstr>Presentación de PowerPoint</vt:lpstr>
      <vt:lpstr>Procedimientos  segunda etapa </vt:lpstr>
      <vt:lpstr>Rubros a Revisar: </vt:lpstr>
      <vt:lpstr>Rubros a Revisar:  </vt:lpstr>
      <vt:lpstr>Rubros a Revisar:  </vt:lpstr>
      <vt:lpstr>Adjudicaciones de Adquisiciones </vt:lpstr>
      <vt:lpstr>Adjudicaciones de Adquisiciones </vt:lpstr>
      <vt:lpstr>Adjudicaciones de Adquisiciones </vt:lpstr>
      <vt:lpstr>Rubros a Revisar:  </vt:lpstr>
      <vt:lpstr>Rubros a Revisar:  </vt:lpstr>
      <vt:lpstr>Cumplimiento de Obligaciones Fiscales</vt:lpstr>
      <vt:lpstr>Rubros a Revisar:  </vt:lpstr>
      <vt:lpstr>Rubros a Revisar:  </vt:lpstr>
      <vt:lpstr>Rubros a Revisar en las AIC 2019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Noé Palacios Díaz</cp:lastModifiedBy>
  <cp:revision>276</cp:revision>
  <cp:lastPrinted>2019-03-07T16:11:32Z</cp:lastPrinted>
  <dcterms:created xsi:type="dcterms:W3CDTF">2019-02-11T23:03:19Z</dcterms:created>
  <dcterms:modified xsi:type="dcterms:W3CDTF">2019-09-12T23:09:42Z</dcterms:modified>
</cp:coreProperties>
</file>